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C722-1742-4E51-AC01-8D5EC2D6B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44966F-71DA-4766-B23C-D3D5DBD06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14070-BA73-4892-A466-AC8CD602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3EE3F-2735-45D8-98FA-1671A175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C159B-AC5C-4A2B-8EBA-5BFEC286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05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6765-88DC-45C1-A094-E23E1DDF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01FFD-C20C-45F5-8041-37209E485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9667A-D8BB-41E1-BAC0-635C0CF9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433F9-73D8-456B-91E8-4C80B620E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5BB9-6CEA-4D63-A2B1-6D7F4301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84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551D72-9EBC-4B44-A99B-F8F89B202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8AADC-7EE7-49E2-9E02-3171FBDCE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6498A-DD4D-4FA9-A31C-CB5F25224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BAC81-E7FF-4349-A425-F5D229DF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F35DA-5C6B-4A42-B2FC-C3523E78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70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92A5E-8248-401B-B001-9C3615EA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4F48-86A2-4E02-BDB8-46F358C33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CCA1-91CF-49EB-8867-5770FF17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BA71A-818C-4E10-B181-78263C14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91DC6-A192-4D09-A8C7-B4D5756F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798E-37AE-4DD6-B7BE-31C0E2CF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5ED1B-130B-4C5F-873E-416015A15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C5B15-43BE-4A8F-B3F9-376DC44F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EF7B-82A6-46D7-905A-EE4A06A3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2E98-F396-46CF-91BC-B63B302C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52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EA42-3524-486F-80B4-65B7612D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D923-3E5E-4EDF-AF28-C91FA81696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30B7D-1F7D-4B3E-A779-9EAA58D0C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B7248-1904-45EF-A1C6-06A45B19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81B7B-7437-440C-841A-FF3A3685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6AC82-943E-4F3A-A9A1-CAD3FB07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30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0D7C9-F255-4227-A8CD-AE674AB8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622D-5182-4E71-A11D-EF5068E4A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7651B-A2F6-468B-9E3A-B1A45F4AB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358A6-2400-43C0-80B9-6B911366E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2D151-2994-405A-B554-79E1F52BB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36A6E8-B5FD-4D83-ACD9-140B4359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1DEE8-1B52-4D0B-892F-D01C72E7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B185C-C8BD-4061-9149-F51BC304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0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503B0-5E05-461B-BF06-55F7F108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D8370-5E09-40CB-B3EB-FCC79890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9DBDF-1A3A-4585-AD55-1400B898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E7458-6106-4E2F-88C4-9199F690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5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1D0FF-0EE2-43BA-8D62-F28A28C8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3E8B6-7553-4E50-9B28-EFA458FC3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2A61E-D233-4FF7-9013-00481D02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3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2D6F-4E3A-44AE-B872-8213704D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EE4BB-F742-49D9-AD68-1D9234928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6680C-49DC-455C-97D7-42EE901BB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D4081-EBE8-4CD9-A636-A2542958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CF04F-79C2-4D2E-B192-B8410BE4E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B6362-A556-4610-AA7D-9F9D6D3F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90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8328F-AC91-4600-985E-A2FA02C9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13192-7E3B-4761-A061-234C1B4BC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882F0-3BC6-4227-88B1-1122BBBAF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AF5CD-1139-4F16-A18D-F6E19CF7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35557-FCBD-49A7-80FC-74F53719B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31298-7068-4039-AC31-9469F485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81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FFE51-EFAF-4D3F-A388-579DF325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88875-36D7-4210-B510-A431498E5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C42E-73CE-459C-9DDE-980690868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7594-BECD-43D0-9610-7475B2257AD6}" type="datetimeFigureOut">
              <a:rPr lang="en-GB" smtClean="0"/>
              <a:t>24/09/2021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3ED0E-0418-488E-9AD5-BE6E04BD1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6BF3C-1505-4D56-BADD-2945B2F84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27334-BA5F-4749-9815-4D17A39F07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74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. patricks holywood">
            <a:extLst>
              <a:ext uri="{FF2B5EF4-FFF2-40B4-BE49-F238E27FC236}">
                <a16:creationId xmlns:a16="http://schemas.microsoft.com/office/drawing/2014/main" id="{BE18F4D5-0332-4267-9F75-768395890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162" y="91758"/>
            <a:ext cx="2864802" cy="286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8997E40-D61C-4396-8290-F38AC44B1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2278" y="3588386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002060"/>
                </a:solidFill>
              </a:rPr>
              <a:t>Primary 4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58BD468-67C9-4BBA-BBC2-E8110325C52A}"/>
              </a:ext>
            </a:extLst>
          </p:cNvPr>
          <p:cNvSpPr txBox="1">
            <a:spLocks/>
          </p:cNvSpPr>
          <p:nvPr/>
        </p:nvSpPr>
        <p:spPr>
          <a:xfrm>
            <a:off x="1000760" y="1063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2060"/>
                </a:solidFill>
              </a:rPr>
              <a:t>Welcome to St. Patrick’s Primary  Curriculum Talk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CB3260-C286-4E89-B4D2-3CD93FE360E1}"/>
              </a:ext>
            </a:extLst>
          </p:cNvPr>
          <p:cNvSpPr/>
          <p:nvPr/>
        </p:nvSpPr>
        <p:spPr>
          <a:xfrm>
            <a:off x="0" y="2956560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693934-2871-40A3-9910-61EC645B13E6}"/>
              </a:ext>
            </a:extLst>
          </p:cNvPr>
          <p:cNvSpPr/>
          <p:nvPr/>
        </p:nvSpPr>
        <p:spPr>
          <a:xfrm>
            <a:off x="0" y="3185962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4" descr="Image result for st. patricks holywood">
            <a:extLst>
              <a:ext uri="{FF2B5EF4-FFF2-40B4-BE49-F238E27FC236}">
                <a16:creationId xmlns:a16="http://schemas.microsoft.com/office/drawing/2014/main" id="{EF3E1AE3-191D-496E-851C-335DC41DE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0" y="4778743"/>
            <a:ext cx="5155933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8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AA4BFD2A-3450-4206-A5F9-2C3ECF34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66249"/>
            <a:ext cx="2492116" cy="317009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Mental Maths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know which process or strategy to use when solving mathematical problems.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Please see handout with different mental maths strategies that we use.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4DB0B175-C486-4D31-A454-AC04E4BC0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88" y="5046607"/>
            <a:ext cx="2150312" cy="1323439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Data Handling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Collect and present data in a variety of ways.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1F9D380F-3D0F-4B40-93BE-ECDDB28C4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222" y="1749892"/>
            <a:ext cx="4469077" cy="224676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i="1" u="sng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lang="en-GB" alt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Calibri" panose="020F0502020204030204" pitchFamily="34" charset="0"/>
                <a:cs typeface="Calibri" panose="020F0502020204030204" pitchFamily="34" charset="0"/>
              </a:rPr>
              <a:t>Working with numbers to 999. To include place value and number recognition. Also addition, subtraction, multiplication, division, word problems, mental arithmetic, money (up to £10), fractions and recognition of different currencies.</a:t>
            </a: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72EEFBEB-70EB-4E57-A98B-975D448F9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553" y="1789360"/>
            <a:ext cx="2858058" cy="2092881"/>
          </a:xfrm>
          <a:prstGeom prst="rect">
            <a:avLst/>
          </a:prstGeom>
          <a:noFill/>
          <a:ln w="9525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Measures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Time, Length, Area, Weight, Capacity and Volume. Both practical investigation and written recording.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511CC31E-9D1C-4CFA-A018-46EC2806F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438" y="4723422"/>
            <a:ext cx="2901923" cy="1631216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Learning key facts e.g. 2,3,4,5,10 times tables and number bonds. Days of the week and months of the year.</a:t>
            </a: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B407463E-6DFB-49DF-92E6-0043C9C7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085" y="3997276"/>
            <a:ext cx="2492116" cy="2708434"/>
          </a:xfrm>
          <a:prstGeom prst="rect">
            <a:avLst/>
          </a:prstGeom>
          <a:noFill/>
          <a:ln w="952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Shape and Space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Properties of 2D and 3D shapes,  symmetry, position, movement and direction and using programmable devices.</a:t>
            </a:r>
          </a:p>
        </p:txBody>
      </p:sp>
      <p:pic>
        <p:nvPicPr>
          <p:cNvPr id="10" name="Picture 2" descr="Image result for st. patricks holywood">
            <a:extLst>
              <a:ext uri="{FF2B5EF4-FFF2-40B4-BE49-F238E27FC236}">
                <a16:creationId xmlns:a16="http://schemas.microsoft.com/office/drawing/2014/main" id="{E7EE5C57-4E10-4161-ADAA-B480B5EF4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DBE34B1-CA1C-4571-A7B8-F91FA793F95B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B31B5D-23DF-48F9-BDF3-D62C0F753BD3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940776-E1B0-4570-AD1C-A5DD05A48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-187432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Numeracy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FE2D8E-295B-4101-B984-FBA11D9F5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900" y="4238132"/>
            <a:ext cx="2011936" cy="213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31DB05-A0CF-4A2B-B45F-AE8DB84F8A8B}"/>
              </a:ext>
            </a:extLst>
          </p:cNvPr>
          <p:cNvSpPr txBox="1"/>
          <p:nvPr/>
        </p:nvSpPr>
        <p:spPr>
          <a:xfrm>
            <a:off x="273869" y="3111379"/>
            <a:ext cx="3096344" cy="3231654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ICT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print and save their work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working with text, images and sound.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coding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Showcasing and talking about their work.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Weekly use of the computer suite and iPads to develop skills.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Using the internet and talking about internet safety.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15B2F-B7AD-4109-A011-08759550B19B}"/>
              </a:ext>
            </a:extLst>
          </p:cNvPr>
          <p:cNvSpPr txBox="1"/>
          <p:nvPr/>
        </p:nvSpPr>
        <p:spPr>
          <a:xfrm>
            <a:off x="3824919" y="2149382"/>
            <a:ext cx="3724495" cy="1785104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50000"/>
                  </a:schemeClr>
                </a:solidFill>
              </a:rPr>
              <a:t>World Around Us</a:t>
            </a:r>
          </a:p>
          <a:p>
            <a:pPr>
              <a:spcBef>
                <a:spcPts val="1200"/>
              </a:spcBef>
            </a:pPr>
            <a:r>
              <a:rPr lang="en-GB" sz="1400" dirty="0"/>
              <a:t>TOPICS – Activity Based Learning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 smtClean="0"/>
              <a:t>World </a:t>
            </a:r>
            <a:r>
              <a:rPr lang="en-GB" sz="1400" dirty="0"/>
              <a:t>War 2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 smtClean="0"/>
              <a:t>Space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 smtClean="0"/>
              <a:t>Water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51F8B0-BC38-4B96-B7E9-94A4E1D4B7D7}"/>
              </a:ext>
            </a:extLst>
          </p:cNvPr>
          <p:cNvSpPr txBox="1"/>
          <p:nvPr/>
        </p:nvSpPr>
        <p:spPr>
          <a:xfrm>
            <a:off x="6912706" y="5093811"/>
            <a:ext cx="2876594" cy="1631216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50000"/>
                  </a:schemeClr>
                </a:solidFill>
              </a:rPr>
              <a:t>  ARTS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developed through the topic of world around us.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Develop use of colour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Working with different tools.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65579C-DD91-4C90-81F3-88158E1D1E70}"/>
              </a:ext>
            </a:extLst>
          </p:cNvPr>
          <p:cNvSpPr txBox="1"/>
          <p:nvPr/>
        </p:nvSpPr>
        <p:spPr>
          <a:xfrm>
            <a:off x="9227667" y="2603109"/>
            <a:ext cx="2664296" cy="2277547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2">
                    <a:lumMod val="50000"/>
                  </a:schemeClr>
                </a:solidFill>
              </a:rPr>
              <a:t>PE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i="1" dirty="0"/>
              <a:t>Wednesday </a:t>
            </a:r>
            <a:r>
              <a:rPr lang="en-GB" sz="1400" i="1" dirty="0" smtClean="0"/>
              <a:t>and Friday</a:t>
            </a:r>
            <a:endParaRPr lang="en-GB" sz="1400" i="1" dirty="0"/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Focus on developing fundamental </a:t>
            </a:r>
            <a:r>
              <a:rPr lang="en-GB" sz="1400" dirty="0" smtClean="0"/>
              <a:t>skills.  Girls are participating in the Disney </a:t>
            </a:r>
            <a:endParaRPr lang="en-GB" sz="1400" dirty="0"/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1400" dirty="0"/>
              <a:t>balance, motor skills, agility, health and safety, team work and good sportsmanship. </a:t>
            </a:r>
          </a:p>
        </p:txBody>
      </p:sp>
      <p:pic>
        <p:nvPicPr>
          <p:cNvPr id="8" name="Picture 2" descr="Image result for PE kit">
            <a:extLst>
              <a:ext uri="{FF2B5EF4-FFF2-40B4-BE49-F238E27FC236}">
                <a16:creationId xmlns:a16="http://schemas.microsoft.com/office/drawing/2014/main" id="{C6DDF896-C63D-4C5E-911F-A1BE32369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074" y="2956252"/>
            <a:ext cx="1519859" cy="131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lated image">
            <a:extLst>
              <a:ext uri="{FF2B5EF4-FFF2-40B4-BE49-F238E27FC236}">
                <a16:creationId xmlns:a16="http://schemas.microsoft.com/office/drawing/2014/main" id="{9629208E-0119-449C-AA38-68992127A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787" y="2576619"/>
            <a:ext cx="1043609" cy="106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mage result for arts">
            <a:extLst>
              <a:ext uri="{FF2B5EF4-FFF2-40B4-BE49-F238E27FC236}">
                <a16:creationId xmlns:a16="http://schemas.microsoft.com/office/drawing/2014/main" id="{F4BD5E0A-96A4-417C-BCA0-A76413782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3" y="5299029"/>
            <a:ext cx="1705503" cy="122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Image result for world around us clipart">
            <a:extLst>
              <a:ext uri="{FF2B5EF4-FFF2-40B4-BE49-F238E27FC236}">
                <a16:creationId xmlns:a16="http://schemas.microsoft.com/office/drawing/2014/main" id="{F8F410E0-BD90-4EFD-A001-C3FD471EC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9" y="4113882"/>
            <a:ext cx="1843561" cy="237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st. patricks holywood">
            <a:extLst>
              <a:ext uri="{FF2B5EF4-FFF2-40B4-BE49-F238E27FC236}">
                <a16:creationId xmlns:a16="http://schemas.microsoft.com/office/drawing/2014/main" id="{16A38A87-5E10-42B2-AFA6-717464EE4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5DCD95-9F9C-4683-A948-FFEB01841B9E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C9CB8B-4A4C-42DF-A74E-2B34A27CE5F3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8B25CF3-61CA-48D9-8227-5AD4AD84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228600"/>
            <a:ext cx="7432083" cy="12605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ICT – WAU – Arts - PE  </a:t>
            </a:r>
          </a:p>
        </p:txBody>
      </p:sp>
    </p:spTree>
    <p:extLst>
      <p:ext uri="{BB962C8B-B14F-4D97-AF65-F5344CB8AC3E}">
        <p14:creationId xmlns:p14="http://schemas.microsoft.com/office/powerpoint/2010/main" val="387408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9DB94F-E962-4C31-95D4-397906A61A35}"/>
              </a:ext>
            </a:extLst>
          </p:cNvPr>
          <p:cNvSpPr txBox="1"/>
          <p:nvPr/>
        </p:nvSpPr>
        <p:spPr>
          <a:xfrm>
            <a:off x="331032" y="2958888"/>
            <a:ext cx="5038079" cy="3939540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9388" indent="-179388">
              <a:spcBef>
                <a:spcPts val="1200"/>
              </a:spcBef>
            </a:pPr>
            <a:r>
              <a:rPr lang="en-GB" sz="2000" b="1" dirty="0">
                <a:solidFill>
                  <a:schemeClr val="bg2">
                    <a:lumMod val="50000"/>
                  </a:schemeClr>
                </a:solidFill>
              </a:rPr>
              <a:t>RELIGION – Grow in Love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Preparation for </a:t>
            </a:r>
            <a:r>
              <a:rPr lang="en-GB" sz="2000" dirty="0" smtClean="0"/>
              <a:t>First Confession and First </a:t>
            </a:r>
            <a:r>
              <a:rPr lang="en-GB" sz="2000" dirty="0"/>
              <a:t>Communion.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Mass on a Tuesday morning.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Be Supportive by helping your child to learn new prayers and hymns.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Talking about times when you have not shown love. 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Please help your child to bless themselves correctly.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7DC4E-514C-45AA-B47E-948CDF8BF3B9}"/>
              </a:ext>
            </a:extLst>
          </p:cNvPr>
          <p:cNvSpPr txBox="1"/>
          <p:nvPr/>
        </p:nvSpPr>
        <p:spPr>
          <a:xfrm>
            <a:off x="5796795" y="2606069"/>
            <a:ext cx="6095168" cy="3631763"/>
          </a:xfrm>
          <a:prstGeom prst="rect">
            <a:avLst/>
          </a:prstGeom>
          <a:ln cap="rnd"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PDMU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Promote self esteem.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Class Assembly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Talk about how to take care of themselves and others.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Role in the community.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Circle Time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Teaching Core Values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en-GB" sz="2000" dirty="0"/>
              <a:t>Assembly –Award, star of the week.</a:t>
            </a:r>
          </a:p>
        </p:txBody>
      </p:sp>
      <p:pic>
        <p:nvPicPr>
          <p:cNvPr id="6" name="Picture 2" descr="Image result for grow in love">
            <a:extLst>
              <a:ext uri="{FF2B5EF4-FFF2-40B4-BE49-F238E27FC236}">
                <a16:creationId xmlns:a16="http://schemas.microsoft.com/office/drawing/2014/main" id="{E8846AC0-288F-4A4F-8DB0-E6F3078D3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62" y="2258667"/>
            <a:ext cx="2080592" cy="117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world around us">
            <a:extLst>
              <a:ext uri="{FF2B5EF4-FFF2-40B4-BE49-F238E27FC236}">
                <a16:creationId xmlns:a16="http://schemas.microsoft.com/office/drawing/2014/main" id="{89C31CAB-1FB5-4F3A-A548-616C08CA6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589" y="5019026"/>
            <a:ext cx="16383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st. patricks holywood">
            <a:extLst>
              <a:ext uri="{FF2B5EF4-FFF2-40B4-BE49-F238E27FC236}">
                <a16:creationId xmlns:a16="http://schemas.microsoft.com/office/drawing/2014/main" id="{14F1E731-5B3F-430E-8601-AAE731DF2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79E162-E5ED-48BA-8413-C5F4F48EC53E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1820D6-797E-486B-863E-42AD257659AB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B1F0E23-8CF2-446D-B265-6668CBCA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228600"/>
            <a:ext cx="7432083" cy="12605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RE - PDMU</a:t>
            </a:r>
          </a:p>
        </p:txBody>
      </p:sp>
    </p:spTree>
    <p:extLst>
      <p:ext uri="{BB962C8B-B14F-4D97-AF65-F5344CB8AC3E}">
        <p14:creationId xmlns:p14="http://schemas.microsoft.com/office/powerpoint/2010/main" val="4200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>
            <a:extLst>
              <a:ext uri="{FF2B5EF4-FFF2-40B4-BE49-F238E27FC236}">
                <a16:creationId xmlns:a16="http://schemas.microsoft.com/office/drawing/2014/main" id="{B9766F8F-5A5D-4D8A-A751-F4040E413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483065"/>
            <a:ext cx="6124112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Expectations from your child</a:t>
            </a:r>
          </a:p>
        </p:txBody>
      </p:sp>
      <p:sp>
        <p:nvSpPr>
          <p:cNvPr id="5" name="Text Box 1027">
            <a:extLst>
              <a:ext uri="{FF2B5EF4-FFF2-40B4-BE49-F238E27FC236}">
                <a16:creationId xmlns:a16="http://schemas.microsoft.com/office/drawing/2014/main" id="{52C538A2-036F-44EF-BB38-0DCE6D3A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2061473"/>
            <a:ext cx="8588375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Pay attention to the teacher’s signal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Listen carefully to the person who is meant to be talking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your best work and do not disturb others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Use kind hands, feet and words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Show good manners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Complete homework on time</a:t>
            </a: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6995E797-03DB-4F69-81DE-81D6855D1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656963-3EDD-40B4-9198-099B8CFD1949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0A71F4-8BA8-48A9-BCEA-F26B99F4708E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386" name="Picture 2" descr="Image result for expectations of pupils clipart">
            <a:extLst>
              <a:ext uri="{FF2B5EF4-FFF2-40B4-BE49-F238E27FC236}">
                <a16:creationId xmlns:a16="http://schemas.microsoft.com/office/drawing/2014/main" id="{A611348A-8A40-4010-8EAB-6AF47C2A4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64" y="2444106"/>
            <a:ext cx="2863850" cy="372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7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1ED26BC-8D5D-4FD2-BDDD-8F03EE86A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9800" y="584200"/>
            <a:ext cx="7054850" cy="7921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Homework in P4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83718FF-7A06-48DA-9B7A-B836D8C73B65}"/>
              </a:ext>
            </a:extLst>
          </p:cNvPr>
          <p:cNvSpPr txBox="1">
            <a:spLocks noChangeArrowheads="1"/>
          </p:cNvSpPr>
          <p:nvPr/>
        </p:nvSpPr>
        <p:spPr>
          <a:xfrm>
            <a:off x="2716723" y="2284413"/>
            <a:ext cx="8518525" cy="4078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in Year 4 need help to become organised.  You can help them by checking they have all books needed and notes which need returned. 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Children will get homework weekly on a Monday and is due back on Thursday. Grow In Love will go home on Thursday to be return on Friday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for any reason you feel your child cannot complete homework please write in their homework book.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From time to time, the children will have to complete project work and this will replace their Maths and English work for the time it takes to complete the project – except for weekly spelling and Mental Maths. </a:t>
            </a:r>
          </a:p>
          <a:p>
            <a:pPr>
              <a:spcBef>
                <a:spcPts val="0"/>
              </a:spcBef>
              <a:defRPr/>
            </a:pPr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Continue to encourage your child to read books they enjoy and record all books in the yellow reading record book. </a:t>
            </a: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EBECA23B-3283-4B65-9B8E-766B125CE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93F3BFA-5BF4-4A65-BC21-1A3F9A927221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B1035F-78BF-42B8-B899-736F4291A05D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2" descr="Image result for homework">
            <a:extLst>
              <a:ext uri="{FF2B5EF4-FFF2-40B4-BE49-F238E27FC236}">
                <a16:creationId xmlns:a16="http://schemas.microsoft.com/office/drawing/2014/main" id="{DEA7A39E-2E46-4451-8E0B-A5F169166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311486"/>
            <a:ext cx="1529604" cy="152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homework">
            <a:extLst>
              <a:ext uri="{FF2B5EF4-FFF2-40B4-BE49-F238E27FC236}">
                <a16:creationId xmlns:a16="http://schemas.microsoft.com/office/drawing/2014/main" id="{D779E55D-EA1A-43BE-B9D7-DAA6A8918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70" y="4452453"/>
            <a:ext cx="1529767" cy="17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4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438F2856-7A40-441F-997E-A7E7BC21B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7704138" cy="646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Comic Sans MS" panose="030F0702030302020204" pitchFamily="66" charset="0"/>
              </a:rPr>
              <a:t>And finally please remember…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9A213C0-107F-404B-9E17-CF581876A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89175"/>
            <a:ext cx="8437562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Equipment: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Please ensure that your child has pencils,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colouring pencils,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rubbers,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sharpeners and a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glue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stick.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en-US" sz="2400" u="sng" dirty="0">
                <a:latin typeface="+mn-lt"/>
              </a:rPr>
              <a:t>Parental Permission:</a:t>
            </a:r>
            <a:r>
              <a:rPr lang="en-GB" altLang="en-US" sz="2400" dirty="0">
                <a:latin typeface="+mn-lt"/>
              </a:rPr>
              <a:t> If a different adult is collecting your child from school please ensure your child and the school are aware of this. Please ensure you fill out a Parental Permission for all adults and children who are allowed to collect your child. </a:t>
            </a:r>
          </a:p>
          <a:p>
            <a:pPr eaLnBrk="1" hangingPunct="1">
              <a:defRPr/>
            </a:pPr>
            <a:r>
              <a:rPr lang="en-GB" sz="2400" dirty="0">
                <a:latin typeface="+mn-lt"/>
                <a:cs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4C195D92-47EB-4A50-AA50-DFEF2933F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3F16135-0B6D-4D0A-9240-9229C4328A28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4A1511-0991-414E-AE99-E85FA12456F1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338" name="Picture 2" descr="Image result for stationary clipart">
            <a:extLst>
              <a:ext uri="{FF2B5EF4-FFF2-40B4-BE49-F238E27FC236}">
                <a16:creationId xmlns:a16="http://schemas.microsoft.com/office/drawing/2014/main" id="{4304F75C-9969-4351-A114-AB8EC7983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612" y="2061473"/>
            <a:ext cx="1462088" cy="189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Image result for parental permission clipart">
            <a:extLst>
              <a:ext uri="{FF2B5EF4-FFF2-40B4-BE49-F238E27FC236}">
                <a16:creationId xmlns:a16="http://schemas.microsoft.com/office/drawing/2014/main" id="{9158076C-B7DD-4D56-A2EF-4FE7C5D83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281" y="4348659"/>
            <a:ext cx="219075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9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6189489-28DD-4C84-9ED3-22C881FF0781}"/>
              </a:ext>
            </a:extLst>
          </p:cNvPr>
          <p:cNvSpPr txBox="1">
            <a:spLocks/>
          </p:cNvSpPr>
          <p:nvPr/>
        </p:nvSpPr>
        <p:spPr>
          <a:xfrm>
            <a:off x="397176" y="1548296"/>
            <a:ext cx="7495837" cy="2117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Daily prayers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Register by </a:t>
            </a:r>
            <a:r>
              <a:rPr lang="en-GB" sz="1800" kern="0" dirty="0" smtClean="0">
                <a:solidFill>
                  <a:srgbClr val="000000"/>
                </a:solidFill>
                <a:latin typeface="+mn-lt"/>
              </a:rPr>
              <a:t>9:10am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 smtClean="0">
                <a:solidFill>
                  <a:srgbClr val="000000"/>
                </a:solidFill>
                <a:latin typeface="+mn-lt"/>
              </a:rPr>
              <a:t>Snack  10.30am  Break 10.45am </a:t>
            </a:r>
            <a:r>
              <a:rPr lang="en-GB" sz="1800" kern="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GB" sz="1800" kern="0" dirty="0" smtClean="0">
                <a:solidFill>
                  <a:srgbClr val="000000"/>
                </a:solidFill>
                <a:latin typeface="+mn-lt"/>
              </a:rPr>
              <a:t>11.00 am</a:t>
            </a:r>
            <a:endParaRPr lang="en-GB" sz="1800" kern="0" dirty="0">
              <a:solidFill>
                <a:srgbClr val="000000"/>
              </a:solidFill>
              <a:latin typeface="+mn-lt"/>
            </a:endParaRP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Lunch </a:t>
            </a:r>
            <a:r>
              <a:rPr lang="en-GB" sz="1800" kern="0" dirty="0" smtClean="0">
                <a:solidFill>
                  <a:srgbClr val="000000"/>
                </a:solidFill>
                <a:latin typeface="+mn-lt"/>
              </a:rPr>
              <a:t>12.20pm- 12.45pm </a:t>
            </a:r>
            <a:r>
              <a:rPr lang="en-GB" sz="1800" kern="0" dirty="0">
                <a:solidFill>
                  <a:srgbClr val="000000"/>
                </a:solidFill>
                <a:latin typeface="+mn-lt"/>
              </a:rPr>
              <a:t>– Children </a:t>
            </a:r>
            <a:r>
              <a:rPr lang="en-GB" sz="1800" kern="0" dirty="0" smtClean="0">
                <a:solidFill>
                  <a:srgbClr val="000000"/>
                </a:solidFill>
                <a:latin typeface="+mn-lt"/>
              </a:rPr>
              <a:t>eat lunch </a:t>
            </a:r>
            <a:r>
              <a:rPr lang="en-GB" sz="1800" kern="0" dirty="0">
                <a:solidFill>
                  <a:srgbClr val="000000"/>
                </a:solidFill>
                <a:latin typeface="+mn-lt"/>
              </a:rPr>
              <a:t>in the classroom. </a:t>
            </a:r>
          </a:p>
          <a:p>
            <a:pPr marL="342900" lvl="0" indent="-3429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1800" kern="0" dirty="0">
                <a:solidFill>
                  <a:srgbClr val="000000"/>
                </a:solidFill>
                <a:latin typeface="+mn-lt"/>
              </a:rPr>
              <a:t>Children then play outside from </a:t>
            </a:r>
            <a:r>
              <a:rPr lang="en-GB" sz="1800" kern="0" dirty="0" smtClean="0">
                <a:solidFill>
                  <a:srgbClr val="000000"/>
                </a:solidFill>
                <a:latin typeface="+mn-lt"/>
              </a:rPr>
              <a:t>12.45 </a:t>
            </a:r>
            <a:r>
              <a:rPr lang="en-GB" sz="1800" kern="0" dirty="0">
                <a:solidFill>
                  <a:srgbClr val="000000"/>
                </a:solidFill>
                <a:latin typeface="+mn-lt"/>
              </a:rPr>
              <a:t>to </a:t>
            </a:r>
            <a:r>
              <a:rPr lang="en-GB" sz="1800" kern="0" dirty="0" smtClean="0">
                <a:solidFill>
                  <a:srgbClr val="000000"/>
                </a:solidFill>
                <a:latin typeface="+mn-lt"/>
              </a:rPr>
              <a:t>1.15 </a:t>
            </a:r>
            <a:endParaRPr lang="en-GB" sz="1800" kern="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" name="Picture 2" descr="Image result for st. patricks holywood">
            <a:extLst>
              <a:ext uri="{FF2B5EF4-FFF2-40B4-BE49-F238E27FC236}">
                <a16:creationId xmlns:a16="http://schemas.microsoft.com/office/drawing/2014/main" id="{6E301EA0-D41E-4F34-87FF-6546CADCA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19206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D60EE76-D00A-472E-8338-9791EF273922}"/>
              </a:ext>
            </a:extLst>
          </p:cNvPr>
          <p:cNvSpPr/>
          <p:nvPr/>
        </p:nvSpPr>
        <p:spPr>
          <a:xfrm>
            <a:off x="0" y="1587010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62AA84-0349-4B2D-9FBF-C43F43AFDDAE}"/>
              </a:ext>
            </a:extLst>
          </p:cNvPr>
          <p:cNvSpPr/>
          <p:nvPr/>
        </p:nvSpPr>
        <p:spPr>
          <a:xfrm>
            <a:off x="0" y="1816412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54FBFD9-DD1F-4DFA-8BF0-DA74767D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Daily Routine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9307E2-22E4-4FF4-A168-859162E037AD}"/>
              </a:ext>
            </a:extLst>
          </p:cNvPr>
          <p:cNvSpPr/>
          <p:nvPr/>
        </p:nvSpPr>
        <p:spPr>
          <a:xfrm>
            <a:off x="5961321" y="459301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positive attitude towards school.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mature, responsible attitude towards school work, practical and written.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confidence and self-esteem.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the ability to think for themselves and respond to questioning appropriately.</a:t>
            </a:r>
          </a:p>
          <a:p>
            <a:pPr algn="just"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Work independently at home and in class.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1D97D1-79C9-4005-87C6-149CB535EA35}"/>
              </a:ext>
            </a:extLst>
          </p:cNvPr>
          <p:cNvSpPr/>
          <p:nvPr/>
        </p:nvSpPr>
        <p:spPr>
          <a:xfrm>
            <a:off x="0" y="4231345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054BDE-ED61-41F0-9001-D1E7654ED915}"/>
              </a:ext>
            </a:extLst>
          </p:cNvPr>
          <p:cNvSpPr/>
          <p:nvPr/>
        </p:nvSpPr>
        <p:spPr>
          <a:xfrm>
            <a:off x="0" y="4460747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1">
            <a:extLst>
              <a:ext uri="{FF2B5EF4-FFF2-40B4-BE49-F238E27FC236}">
                <a16:creationId xmlns:a16="http://schemas.microsoft.com/office/drawing/2014/main" id="{94EA6B25-8EAD-4B38-A3E7-42F47BACA2E0}"/>
              </a:ext>
            </a:extLst>
          </p:cNvPr>
          <p:cNvSpPr txBox="1">
            <a:spLocks/>
          </p:cNvSpPr>
          <p:nvPr/>
        </p:nvSpPr>
        <p:spPr>
          <a:xfrm>
            <a:off x="308460" y="4544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Holistic Development  </a:t>
            </a:r>
          </a:p>
        </p:txBody>
      </p:sp>
      <p:pic>
        <p:nvPicPr>
          <p:cNvPr id="2050" name="Picture 2" descr="Image result for school routine clipart">
            <a:extLst>
              <a:ext uri="{FF2B5EF4-FFF2-40B4-BE49-F238E27FC236}">
                <a16:creationId xmlns:a16="http://schemas.microsoft.com/office/drawing/2014/main" id="{1E4E69E6-56CE-498C-B779-2AC144F34F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24" b="19980"/>
          <a:stretch/>
        </p:blipFill>
        <p:spPr bwMode="auto">
          <a:xfrm>
            <a:off x="8731213" y="1948567"/>
            <a:ext cx="1348451" cy="203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upil holistic development clipart">
            <a:extLst>
              <a:ext uri="{FF2B5EF4-FFF2-40B4-BE49-F238E27FC236}">
                <a16:creationId xmlns:a16="http://schemas.microsoft.com/office/drawing/2014/main" id="{47818180-3CD6-4D7A-A187-CBBC83711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76" y="5298774"/>
            <a:ext cx="152852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1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6F4618-98C5-43BE-80FE-319C5DF6D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321" y="2575033"/>
            <a:ext cx="5120113" cy="402778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1700" dirty="0"/>
              <a:t>Items get mislaid, confused and lost easily especially during play, P.E, lunch and break.</a:t>
            </a:r>
          </a:p>
          <a:p>
            <a:pPr eaLnBrk="1" hangingPunct="1"/>
            <a:endParaRPr lang="en-GB" sz="1700" dirty="0"/>
          </a:p>
          <a:p>
            <a:pPr eaLnBrk="1" hangingPunct="1"/>
            <a:r>
              <a:rPr lang="en-GB" sz="1700" dirty="0"/>
              <a:t>Ensure children are wearing </a:t>
            </a:r>
            <a:r>
              <a:rPr lang="en-GB" sz="1700" b="1" dirty="0"/>
              <a:t>black shoes. </a:t>
            </a:r>
            <a:r>
              <a:rPr lang="en-GB" sz="1700" dirty="0"/>
              <a:t>Girls wear </a:t>
            </a:r>
            <a:r>
              <a:rPr lang="en-GB" sz="1700" b="1" dirty="0"/>
              <a:t>grey</a:t>
            </a:r>
            <a:r>
              <a:rPr lang="en-GB" sz="1700" dirty="0"/>
              <a:t> tights/grey socks</a:t>
            </a:r>
          </a:p>
          <a:p>
            <a:pPr marL="0" indent="0" eaLnBrk="1" hangingPunct="1">
              <a:buNone/>
            </a:pPr>
            <a:endParaRPr lang="en-GB" sz="1700" dirty="0"/>
          </a:p>
          <a:p>
            <a:pPr eaLnBrk="1" hangingPunct="1"/>
            <a:r>
              <a:rPr lang="en-GB" sz="1700" dirty="0"/>
              <a:t>As uniforms and shoes are very expensive… </a:t>
            </a:r>
            <a:r>
              <a:rPr lang="en-GB" sz="1700" b="1" u="sng" dirty="0"/>
              <a:t>please make sure they are clearly labelled</a:t>
            </a:r>
          </a:p>
          <a:p>
            <a:pPr marL="0" indent="0" eaLnBrk="1" hangingPunct="1">
              <a:buNone/>
            </a:pPr>
            <a:endParaRPr lang="en-GB" sz="1700" b="1" u="sng" dirty="0"/>
          </a:p>
          <a:p>
            <a:pPr eaLnBrk="1" hangingPunct="1"/>
            <a:r>
              <a:rPr lang="en-GB" sz="1700" b="1" dirty="0"/>
              <a:t>PE gear should always be worn on PE </a:t>
            </a:r>
            <a:r>
              <a:rPr lang="en-GB" sz="1700" b="1" dirty="0" smtClean="0"/>
              <a:t>days </a:t>
            </a:r>
            <a:r>
              <a:rPr lang="en-GB" sz="1700" b="1" dirty="0"/>
              <a:t>– Wednesday </a:t>
            </a:r>
            <a:r>
              <a:rPr lang="en-GB" sz="1700" b="1" dirty="0" smtClean="0"/>
              <a:t>and Friday</a:t>
            </a:r>
            <a:endParaRPr lang="en-GB" sz="1700" b="1" dirty="0"/>
          </a:p>
          <a:p>
            <a:pPr eaLnBrk="1" hangingPunct="1"/>
            <a:r>
              <a:rPr lang="en-GB" sz="1700" b="1" dirty="0"/>
              <a:t>Please encourage your child to bring a coat to school every day. </a:t>
            </a:r>
          </a:p>
          <a:p>
            <a:pPr eaLnBrk="1" hangingPunct="1">
              <a:buFont typeface="Wingdings 2" pitchFamily="18" charset="2"/>
              <a:buNone/>
            </a:pPr>
            <a:endParaRPr lang="en-GB" sz="1700" dirty="0"/>
          </a:p>
        </p:txBody>
      </p:sp>
      <p:pic>
        <p:nvPicPr>
          <p:cNvPr id="5122" name="Picture 2" descr="St Pats Jumper">
            <a:extLst>
              <a:ext uri="{FF2B5EF4-FFF2-40B4-BE49-F238E27FC236}">
                <a16:creationId xmlns:a16="http://schemas.microsoft.com/office/drawing/2014/main" id="{A7E618C1-2C0D-4ED4-8FD4-CF60D84D10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9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506EA7D-CDA7-427F-88D5-AD8676A9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4688958" cy="1143000"/>
          </a:xfrm>
        </p:spPr>
        <p:txBody>
          <a:bodyPr/>
          <a:lstStyle/>
          <a:p>
            <a:pPr algn="ctr" eaLnBrk="1" hangingPunct="1"/>
            <a:r>
              <a:rPr lang="en-GB" sz="4000" dirty="0"/>
              <a:t>Uniforms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5FAFE1-376F-492C-97A6-2CF75ECAFF2D}"/>
              </a:ext>
            </a:extLst>
          </p:cNvPr>
          <p:cNvSpPr/>
          <p:nvPr/>
        </p:nvSpPr>
        <p:spPr>
          <a:xfrm>
            <a:off x="-1" y="2003425"/>
            <a:ext cx="5964866" cy="152398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B53B7E-56E5-47F1-8003-7A57C9E603AA}"/>
              </a:ext>
            </a:extLst>
          </p:cNvPr>
          <p:cNvSpPr/>
          <p:nvPr/>
        </p:nvSpPr>
        <p:spPr>
          <a:xfrm>
            <a:off x="-1" y="2232828"/>
            <a:ext cx="5964866" cy="836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6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638AC0-5590-4ACE-9C92-FAF974695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3782" y="2172936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sz="2200" dirty="0"/>
              <a:t>Good attendance and punctuality are very important and mean your child is getting the best possible chance to learn.</a:t>
            </a:r>
          </a:p>
          <a:p>
            <a:pPr marL="0" indent="0" eaLnBrk="1" hangingPunct="1">
              <a:buNone/>
            </a:pPr>
            <a:endParaRPr lang="en-GB" sz="2200" dirty="0"/>
          </a:p>
          <a:p>
            <a:pPr eaLnBrk="1" hangingPunct="1"/>
            <a:r>
              <a:rPr lang="en-GB" sz="2200" dirty="0"/>
              <a:t>When a child has been absent,</a:t>
            </a:r>
            <a:r>
              <a:rPr lang="en-GB" sz="2200" b="1" dirty="0"/>
              <a:t> please send a letter or make a phone call to the school office giving an explanation</a:t>
            </a:r>
            <a:r>
              <a:rPr lang="en-GB" sz="2200" dirty="0"/>
              <a:t>.</a:t>
            </a:r>
            <a:endParaRPr lang="en-GB" sz="2200" b="1" dirty="0"/>
          </a:p>
          <a:p>
            <a:pPr marL="0" indent="0" eaLnBrk="1" hangingPunct="1">
              <a:buNone/>
            </a:pPr>
            <a:endParaRPr lang="en-GB" sz="2200" b="1" dirty="0"/>
          </a:p>
          <a:p>
            <a:pPr eaLnBrk="1" hangingPunct="1"/>
            <a:r>
              <a:rPr lang="en-GB" sz="2200" dirty="0"/>
              <a:t>Children must sign out at the office when leaving school early.</a:t>
            </a:r>
          </a:p>
          <a:p>
            <a:pPr eaLnBrk="1" hangingPunct="1"/>
            <a:endParaRPr lang="en-GB" sz="2200" dirty="0"/>
          </a:p>
          <a:p>
            <a:pPr eaLnBrk="1" hangingPunct="1"/>
            <a:r>
              <a:rPr lang="en-GB" sz="2200" dirty="0"/>
              <a:t>Holiday List is available on the school website and on the notice board outside Mrs Blaney’s office. </a:t>
            </a:r>
            <a:endParaRPr lang="en-GB" sz="22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520350-8AE4-4AB4-BBD3-8331911A5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46" y="444863"/>
            <a:ext cx="6611095" cy="877433"/>
          </a:xfrm>
        </p:spPr>
        <p:txBody>
          <a:bodyPr/>
          <a:lstStyle/>
          <a:p>
            <a:pPr algn="ctr" eaLnBrk="1" hangingPunct="1"/>
            <a:r>
              <a:rPr lang="en-GB" sz="4000" dirty="0"/>
              <a:t>Attendance and Punctuality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B63158B5-FDB3-4BEF-972B-C693479262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4436"/>
              </p:ext>
            </p:extLst>
          </p:nvPr>
        </p:nvGraphicFramePr>
        <p:xfrm>
          <a:off x="6579782" y="3082915"/>
          <a:ext cx="4038600" cy="2269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9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 to 5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6 to 10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11 to 15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16 to 20 Days Missed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Over 21 Days Missed</a:t>
                      </a:r>
                      <a:endParaRPr lang="en-GB" sz="155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5948" marR="559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Excellent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Good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Satisfactory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Poor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Very Poor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550" dirty="0">
                          <a:effectLst/>
                        </a:rPr>
                        <a:t>Unacceptable</a:t>
                      </a:r>
                      <a:endParaRPr lang="en-GB" sz="155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55948" marR="5594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68B17C9E-EB82-4C05-97BC-E79A60C5B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82" y="2014359"/>
            <a:ext cx="4375447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Attendance Guidance</a:t>
            </a:r>
            <a:endParaRPr kumimoji="0" lang="en-GB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Times New Roman" pitchFamily="18" charset="0"/>
              </a:rPr>
              <a:t>The benchmark of the attendance grading is detailed below:</a:t>
            </a:r>
            <a:endParaRPr kumimoji="0" lang="en-GB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Image result for st. patricks holywood">
            <a:extLst>
              <a:ext uri="{FF2B5EF4-FFF2-40B4-BE49-F238E27FC236}">
                <a16:creationId xmlns:a16="http://schemas.microsoft.com/office/drawing/2014/main" id="{A476CCF3-D8CB-4E8E-8985-F5FD59593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1C9C223-7FB7-46E8-A235-80D85FB2548B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1E9542-44A2-4BF4-BB3E-78390B2DC5BC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4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1E7DAB-F3CA-45D2-B7D5-785A4758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48" y="250687"/>
            <a:ext cx="7772400" cy="13620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FFFF00"/>
                </a:solidFill>
              </a:rPr>
              <a:t>  </a:t>
            </a:r>
            <a:r>
              <a:rPr lang="en-GB" dirty="0">
                <a:solidFill>
                  <a:srgbClr val="002060"/>
                </a:solidFill>
              </a:rPr>
              <a:t>The Curriculum</a:t>
            </a:r>
          </a:p>
        </p:txBody>
      </p:sp>
      <p:pic>
        <p:nvPicPr>
          <p:cNvPr id="5" name="Picture 2" descr="Image result for st. patricks holywood">
            <a:extLst>
              <a:ext uri="{FF2B5EF4-FFF2-40B4-BE49-F238E27FC236}">
                <a16:creationId xmlns:a16="http://schemas.microsoft.com/office/drawing/2014/main" id="{E4B23C77-F276-4106-ABA2-D5749E9D2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EC058B-97FA-4892-844E-E32B790B051B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56A8EA-5BC0-48FE-BDC2-8281AA2670C5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146" name="Picture 2" descr="Image result for the curriculum">
            <a:extLst>
              <a:ext uri="{FF2B5EF4-FFF2-40B4-BE49-F238E27FC236}">
                <a16:creationId xmlns:a16="http://schemas.microsoft.com/office/drawing/2014/main" id="{E5404B2E-E563-4E23-A5BA-5635AEACA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159" y="2366962"/>
            <a:ext cx="5955152" cy="396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9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5B5E55-5193-42E9-8011-B2D6141E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307868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   Parental Support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654DD3C-C181-4DC2-9C31-CAAB43CAC297}"/>
              </a:ext>
            </a:extLst>
          </p:cNvPr>
          <p:cNvSpPr txBox="1">
            <a:spLocks/>
          </p:cNvSpPr>
          <p:nvPr/>
        </p:nvSpPr>
        <p:spPr>
          <a:xfrm>
            <a:off x="648930" y="2438400"/>
            <a:ext cx="5127029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We value the support and commitment of parents</a:t>
            </a:r>
          </a:p>
          <a:p>
            <a:pPr>
              <a:defRPr/>
            </a:pPr>
            <a:r>
              <a:rPr lang="en-US" dirty="0"/>
              <a:t>In the learning triangle of teachers, school and parents the child is at the </a:t>
            </a:r>
            <a:r>
              <a:rPr lang="en-US" dirty="0" err="1"/>
              <a:t>centre</a:t>
            </a:r>
            <a:r>
              <a:rPr lang="en-US" dirty="0"/>
              <a:t>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1EF3905-BF22-4124-A1FF-D437B2492C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703" r="1377" b="-2"/>
          <a:stretch/>
        </p:blipFill>
        <p:spPr bwMode="auto">
          <a:xfrm>
            <a:off x="6425307" y="2608248"/>
            <a:ext cx="5127029" cy="3609671"/>
          </a:xfrm>
          <a:prstGeom prst="rect">
            <a:avLst/>
          </a:prstGeom>
          <a:noFill/>
          <a:effectLst/>
        </p:spPr>
      </p:pic>
      <p:pic>
        <p:nvPicPr>
          <p:cNvPr id="7" name="Picture 2" descr="Image result for st. patricks holywood">
            <a:extLst>
              <a:ext uri="{FF2B5EF4-FFF2-40B4-BE49-F238E27FC236}">
                <a16:creationId xmlns:a16="http://schemas.microsoft.com/office/drawing/2014/main" id="{2E6BA4DC-EA4A-4C0D-99EE-8464DF740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784" y="107919"/>
            <a:ext cx="1458179" cy="145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F19E1FE-CE16-451F-9F50-400CBC96013C}"/>
              </a:ext>
            </a:extLst>
          </p:cNvPr>
          <p:cNvSpPr/>
          <p:nvPr/>
        </p:nvSpPr>
        <p:spPr>
          <a:xfrm>
            <a:off x="0" y="1671416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6CDE20-657E-4D8D-9E6A-33A55CBCF381}"/>
              </a:ext>
            </a:extLst>
          </p:cNvPr>
          <p:cNvSpPr/>
          <p:nvPr/>
        </p:nvSpPr>
        <p:spPr>
          <a:xfrm>
            <a:off x="0" y="1900818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6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0">
            <a:extLst>
              <a:ext uri="{FF2B5EF4-FFF2-40B4-BE49-F238E27FC236}">
                <a16:creationId xmlns:a16="http://schemas.microsoft.com/office/drawing/2014/main" id="{22425C94-69F3-4361-AAEA-B30609034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26" y="1320972"/>
            <a:ext cx="3871116" cy="477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Reading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Modelled, </a:t>
            </a:r>
            <a:r>
              <a:rPr lang="en-GB" altLang="en-US" sz="2000" b="1" dirty="0">
                <a:latin typeface="+mn-lt"/>
                <a:cs typeface="Calibri" panose="020F0502020204030204" pitchFamily="34" charset="0"/>
              </a:rPr>
              <a:t>Shared</a:t>
            </a:r>
            <a:r>
              <a:rPr lang="en-GB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Guided, and Independent Reading developed through Task Board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Within Task Board sessions, pupils will develop reading strategies, grammar and comprehension skills, become exposed to new and challenging vocabulary and complete phonic activities linked to weekly spellings. 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864B0E95-D18B-4ED5-BBD5-F6E57B05E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2" y="1580358"/>
            <a:ext cx="2820988" cy="477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Talking and Listening </a:t>
            </a:r>
          </a:p>
          <a:p>
            <a:pPr eaLnBrk="1" hangingPunct="1">
              <a:spcBef>
                <a:spcPct val="0"/>
              </a:spcBef>
            </a:pP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Class and group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+mn-lt"/>
                <a:cs typeface="Calibri" panose="020F0502020204030204" pitchFamily="34" charset="0"/>
              </a:rPr>
              <a:t>discussions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Question and answer sessions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Reporting to different audiences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Role play (PDMU)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Drama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Assemblies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Connected Learning activities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Circle Time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WAU topics discussions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2B7FEEC-2181-418F-AAE5-05D7A3621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439" y="1373356"/>
            <a:ext cx="3658392" cy="5447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Writing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Related activities include;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Development of letter formation and joined handwriting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Modelled, shared, guided and independent writing of a variety of genres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Linguistic Phonics </a:t>
            </a:r>
            <a:r>
              <a:rPr lang="en-GB" altLang="en-US" sz="2000" dirty="0">
                <a:latin typeface="+mn-lt"/>
                <a:cs typeface="Calibri" panose="020F0502020204030204" pitchFamily="34" charset="0"/>
              </a:rPr>
              <a:t>Programme</a:t>
            </a: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(spelling)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Exploration of sentence structure, punctuation and grammar linked to Core Book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Independent writing in response to topic work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Word processing opportunities across the curriculum</a:t>
            </a:r>
          </a:p>
        </p:txBody>
      </p:sp>
      <p:pic>
        <p:nvPicPr>
          <p:cNvPr id="10" name="Picture 2" descr="Image result for st. patricks holywood">
            <a:extLst>
              <a:ext uri="{FF2B5EF4-FFF2-40B4-BE49-F238E27FC236}">
                <a16:creationId xmlns:a16="http://schemas.microsoft.com/office/drawing/2014/main" id="{6E94D2B3-DFFC-4324-ADD0-BBA741994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700" y="124720"/>
            <a:ext cx="830263" cy="83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F15B006-0AF9-4D5F-9C40-EACDC8D02CFE}"/>
              </a:ext>
            </a:extLst>
          </p:cNvPr>
          <p:cNvSpPr/>
          <p:nvPr/>
        </p:nvSpPr>
        <p:spPr>
          <a:xfrm>
            <a:off x="0" y="1060301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E23C2-9C95-4581-96DA-C91B7BED688C}"/>
              </a:ext>
            </a:extLst>
          </p:cNvPr>
          <p:cNvSpPr/>
          <p:nvPr/>
        </p:nvSpPr>
        <p:spPr>
          <a:xfrm>
            <a:off x="0" y="1289703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3593251-6A1B-4977-B077-9B10761FC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-187432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 Literacy </a:t>
            </a:r>
          </a:p>
        </p:txBody>
      </p:sp>
      <p:pic>
        <p:nvPicPr>
          <p:cNvPr id="15" name="Picture 39" descr="00290496">
            <a:extLst>
              <a:ext uri="{FF2B5EF4-FFF2-40B4-BE49-F238E27FC236}">
                <a16:creationId xmlns:a16="http://schemas.microsoft.com/office/drawing/2014/main" id="{5BA65936-1C8E-4739-A6BC-AFFA878BC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228" y="1591302"/>
            <a:ext cx="86518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0" descr="j0232054">
            <a:extLst>
              <a:ext uri="{FF2B5EF4-FFF2-40B4-BE49-F238E27FC236}">
                <a16:creationId xmlns:a16="http://schemas.microsoft.com/office/drawing/2014/main" id="{2BE2046C-EAD2-4F48-AA4E-26B74203D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653" y="4811862"/>
            <a:ext cx="950912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2" descr="00446246">
            <a:extLst>
              <a:ext uri="{FF2B5EF4-FFF2-40B4-BE49-F238E27FC236}">
                <a16:creationId xmlns:a16="http://schemas.microsoft.com/office/drawing/2014/main" id="{A3855BE4-6E69-4410-AE46-4199FE944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907" y="5052844"/>
            <a:ext cx="8429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0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BFE1A0-4970-4BAE-A412-E65DD16D2DFE}"/>
              </a:ext>
            </a:extLst>
          </p:cNvPr>
          <p:cNvSpPr/>
          <p:nvPr/>
        </p:nvSpPr>
        <p:spPr>
          <a:xfrm>
            <a:off x="419100" y="1943944"/>
            <a:ext cx="8089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In P4 we encourage </a:t>
            </a:r>
            <a:r>
              <a:rPr lang="en-GB" altLang="en-US" sz="2000" dirty="0">
                <a:cs typeface="Calibri" panose="020F0502020204030204" pitchFamily="34" charset="0"/>
              </a:rPr>
              <a:t>the</a:t>
            </a:r>
            <a:r>
              <a:rPr lang="en-GB" altLang="en-US" sz="2000" dirty="0"/>
              <a:t> children to write independently as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much as possible, whilst providing them with many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opportunities to develop their confidence and ability in this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area. In P4 the children explore various form of writing. 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The more your child writes the more confident they will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become. </a:t>
            </a:r>
          </a:p>
          <a:p>
            <a:pPr>
              <a:lnSpc>
                <a:spcPct val="90000"/>
              </a:lnSpc>
              <a:defRPr/>
            </a:pPr>
            <a:endParaRPr lang="en-GB" altLang="en-US" sz="2000" dirty="0"/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At home, you can help build your child's confidence by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offering  various writing opportunities. These may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000" dirty="0"/>
              <a:t>include writing: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Thank you cards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Invitations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Letters to relatives 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Creating posters and comics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Shopping lists </a:t>
            </a:r>
          </a:p>
          <a:p>
            <a:pPr algn="ctr">
              <a:lnSpc>
                <a:spcPct val="90000"/>
              </a:lnSpc>
              <a:defRPr/>
            </a:pPr>
            <a:r>
              <a:rPr lang="en-GB" altLang="en-US" sz="2000" dirty="0"/>
              <a:t>Stories</a:t>
            </a:r>
          </a:p>
        </p:txBody>
      </p:sp>
      <p:pic>
        <p:nvPicPr>
          <p:cNvPr id="5" name="Picture 2" descr="Image result for st. patricks holywood">
            <a:extLst>
              <a:ext uri="{FF2B5EF4-FFF2-40B4-BE49-F238E27FC236}">
                <a16:creationId xmlns:a16="http://schemas.microsoft.com/office/drawing/2014/main" id="{B009543D-C3FD-47B1-893E-F0251FBD9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BED18C-5C11-4DC5-B0FA-E07B32025CE9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D91778-225A-4DF4-BEC7-5DDFEB44214F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D316A09-0962-43A2-A660-09478A6A6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17" y="0"/>
            <a:ext cx="7496968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</a:t>
            </a:r>
            <a:r>
              <a:rPr lang="en-US" sz="3600" dirty="0"/>
              <a:t>How to </a:t>
            </a:r>
            <a:r>
              <a:rPr lang="en-US" sz="3600" dirty="0" smtClean="0"/>
              <a:t>support Literacy </a:t>
            </a:r>
            <a:r>
              <a:rPr lang="en-US" sz="3600" dirty="0"/>
              <a:t>at Home  </a:t>
            </a:r>
          </a:p>
        </p:txBody>
      </p:sp>
      <p:pic>
        <p:nvPicPr>
          <p:cNvPr id="8194" name="Picture 2" descr="Image result for supporting literacy at home">
            <a:extLst>
              <a:ext uri="{FF2B5EF4-FFF2-40B4-BE49-F238E27FC236}">
                <a16:creationId xmlns:a16="http://schemas.microsoft.com/office/drawing/2014/main" id="{45387C75-E7EC-46F1-BBE8-359E86C54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1" y="3414197"/>
            <a:ext cx="2967038" cy="28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7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C0DC580D-14E6-4486-A4A4-E17093980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" y="174625"/>
            <a:ext cx="8088313" cy="954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Reading Strategies which you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latin typeface="+mn-lt"/>
              </a:rPr>
              <a:t>can use to help your child with reading.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D13A8A6E-0612-4E76-862F-37FFBBCBF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1600200"/>
            <a:ext cx="44958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F006E91F-EF31-4BA2-AAC3-0DDCE9838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400" y="1828800"/>
            <a:ext cx="1828800" cy="175432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1. Read to the end of the sentence and ask yourself What word might fit there?</a:t>
            </a:r>
          </a:p>
        </p:txBody>
      </p:sp>
      <p:sp>
        <p:nvSpPr>
          <p:cNvPr id="7" name="Text Box 66">
            <a:extLst>
              <a:ext uri="{FF2B5EF4-FFF2-40B4-BE49-F238E27FC236}">
                <a16:creationId xmlns:a16="http://schemas.microsoft.com/office/drawing/2014/main" id="{33D40437-2342-405C-A1BA-E759F2307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025" y="1981200"/>
            <a:ext cx="2390775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2. Look in the picture for a clue.</a:t>
            </a:r>
          </a:p>
        </p:txBody>
      </p:sp>
      <p:sp>
        <p:nvSpPr>
          <p:cNvPr id="8" name="Text Box 67">
            <a:extLst>
              <a:ext uri="{FF2B5EF4-FFF2-40B4-BE49-F238E27FC236}">
                <a16:creationId xmlns:a16="http://schemas.microsoft.com/office/drawing/2014/main" id="{E8D49678-DEA9-4422-B166-AF2BDC59D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4467225"/>
            <a:ext cx="2057400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3. Think about what the story is about.  What word would make sense there?</a:t>
            </a:r>
          </a:p>
        </p:txBody>
      </p:sp>
      <p:sp>
        <p:nvSpPr>
          <p:cNvPr id="9" name="Text Box 68">
            <a:extLst>
              <a:ext uri="{FF2B5EF4-FFF2-40B4-BE49-F238E27FC236}">
                <a16:creationId xmlns:a16="http://schemas.microsoft.com/office/drawing/2014/main" id="{37E3A7CF-3A81-4828-A342-63C551EC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1063" y="3225800"/>
            <a:ext cx="1752600" cy="954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4. Does the sentence make sense?</a:t>
            </a:r>
          </a:p>
        </p:txBody>
      </p:sp>
      <p:sp>
        <p:nvSpPr>
          <p:cNvPr id="10" name="Text Box 69">
            <a:extLst>
              <a:ext uri="{FF2B5EF4-FFF2-40B4-BE49-F238E27FC236}">
                <a16:creationId xmlns:a16="http://schemas.microsoft.com/office/drawing/2014/main" id="{087D408F-D0CF-47DF-B54A-99CC86B0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6122988"/>
            <a:ext cx="2879725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+mn-lt"/>
              </a:rPr>
              <a:t>6. Develop independence </a:t>
            </a:r>
          </a:p>
        </p:txBody>
      </p:sp>
      <p:sp>
        <p:nvSpPr>
          <p:cNvPr id="11" name="Text Box 69">
            <a:extLst>
              <a:ext uri="{FF2B5EF4-FFF2-40B4-BE49-F238E27FC236}">
                <a16:creationId xmlns:a16="http://schemas.microsoft.com/office/drawing/2014/main" id="{AA7803E8-D04E-467C-922F-B3C0084A6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938" y="4557713"/>
            <a:ext cx="2520950" cy="3693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>
                <a:latin typeface="+mn-lt"/>
              </a:rPr>
              <a:t>5. Sound the word out.</a:t>
            </a:r>
          </a:p>
        </p:txBody>
      </p:sp>
      <p:pic>
        <p:nvPicPr>
          <p:cNvPr id="12" name="Picture 2" descr="Image result for st. patricks holywood">
            <a:extLst>
              <a:ext uri="{FF2B5EF4-FFF2-40B4-BE49-F238E27FC236}">
                <a16:creationId xmlns:a16="http://schemas.microsoft.com/office/drawing/2014/main" id="{A4CCFC30-4C51-4491-8ED3-1E81DF7FC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0" y="70852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343F3F7-24A4-4DE3-B264-480B5824CAB8}"/>
              </a:ext>
            </a:extLst>
          </p:cNvPr>
          <p:cNvSpPr/>
          <p:nvPr/>
        </p:nvSpPr>
        <p:spPr>
          <a:xfrm>
            <a:off x="0" y="1247733"/>
            <a:ext cx="12192000" cy="152400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170DAC-3903-49D8-95E8-1CAF8FF5CE82}"/>
              </a:ext>
            </a:extLst>
          </p:cNvPr>
          <p:cNvSpPr/>
          <p:nvPr/>
        </p:nvSpPr>
        <p:spPr>
          <a:xfrm>
            <a:off x="0" y="1477135"/>
            <a:ext cx="12192000" cy="836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7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1235</Words>
  <Application>Microsoft Office PowerPoint</Application>
  <PresentationFormat>Widescreen</PresentationFormat>
  <Paragraphs>173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Comic Sans MS</vt:lpstr>
      <vt:lpstr>MS Mincho</vt:lpstr>
      <vt:lpstr>Times New Roman</vt:lpstr>
      <vt:lpstr>Wingdings 2</vt:lpstr>
      <vt:lpstr>Office Theme</vt:lpstr>
      <vt:lpstr>Primary 4 </vt:lpstr>
      <vt:lpstr>Daily Routine </vt:lpstr>
      <vt:lpstr>Uniforms</vt:lpstr>
      <vt:lpstr>Attendance and Punctuality</vt:lpstr>
      <vt:lpstr>  The Curriculum</vt:lpstr>
      <vt:lpstr>         Parental Support</vt:lpstr>
      <vt:lpstr>      Literacy </vt:lpstr>
      <vt:lpstr>     How to support Literacy at Home  </vt:lpstr>
      <vt:lpstr>PowerPoint Presentation</vt:lpstr>
      <vt:lpstr>      Numeracy  </vt:lpstr>
      <vt:lpstr>    ICT – WAU – Arts - PE  </vt:lpstr>
      <vt:lpstr>    RE - PDMU</vt:lpstr>
      <vt:lpstr>PowerPoint Presentation</vt:lpstr>
      <vt:lpstr>Homework in P4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4</dc:title>
  <dc:creator>Maggie</dc:creator>
  <cp:lastModifiedBy>T McKay</cp:lastModifiedBy>
  <cp:revision>12</cp:revision>
  <dcterms:created xsi:type="dcterms:W3CDTF">2019-10-21T19:44:28Z</dcterms:created>
  <dcterms:modified xsi:type="dcterms:W3CDTF">2021-09-24T11:22:51Z</dcterms:modified>
</cp:coreProperties>
</file>