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18"/>
  </p:notesMasterIdLst>
  <p:handoutMasterIdLst>
    <p:handoutMasterId r:id="rId19"/>
  </p:handoutMasterIdLst>
  <p:sldIdLst>
    <p:sldId id="256" r:id="rId2"/>
    <p:sldId id="266" r:id="rId3"/>
    <p:sldId id="257" r:id="rId4"/>
    <p:sldId id="274" r:id="rId5"/>
    <p:sldId id="258" r:id="rId6"/>
    <p:sldId id="267" r:id="rId7"/>
    <p:sldId id="268" r:id="rId8"/>
    <p:sldId id="269" r:id="rId9"/>
    <p:sldId id="270" r:id="rId10"/>
    <p:sldId id="259" r:id="rId11"/>
    <p:sldId id="260" r:id="rId12"/>
    <p:sldId id="265" r:id="rId13"/>
    <p:sldId id="272" r:id="rId14"/>
    <p:sldId id="271" r:id="rId15"/>
    <p:sldId id="263" r:id="rId16"/>
    <p:sldId id="264" r:id="rId17"/>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61"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handoutMaster" Target="handoutMasters/handout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BC2A5E-8B74-4837-855D-C40E60516D0B}"/>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C1F8D90D-0424-4071-BABA-3646B7A7A319}"/>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C4BE01B0-3198-4DF8-B009-9016AEFDA830}" type="datetimeFigureOut">
              <a:rPr lang="en-GB"/>
              <a:pPr>
                <a:defRPr/>
              </a:pPr>
              <a:t>30/09/2021</a:t>
            </a:fld>
            <a:endParaRPr lang="en-GB"/>
          </a:p>
        </p:txBody>
      </p:sp>
      <p:sp>
        <p:nvSpPr>
          <p:cNvPr id="4" name="Footer Placeholder 3">
            <a:extLst>
              <a:ext uri="{FF2B5EF4-FFF2-40B4-BE49-F238E27FC236}">
                <a16:creationId xmlns:a16="http://schemas.microsoft.com/office/drawing/2014/main" id="{188B59EF-950F-44C9-A42A-DDAA7502D14C}"/>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C8C76908-F62D-4C9A-883C-297F6DD45321}"/>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A3F3AA5-E341-4AAD-9EFD-13C38CDF6907}"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15A0B0-1E40-4EF7-A8AA-D366B51C3A9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F9F348BA-D20D-4A79-AB13-5B54EFBFA442}"/>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345269B0-02C7-4499-B7F7-2D20B4AEF3EC}" type="datetimeFigureOut">
              <a:rPr lang="en-GB"/>
              <a:pPr>
                <a:defRPr/>
              </a:pPr>
              <a:t>30/09/2021</a:t>
            </a:fld>
            <a:endParaRPr lang="en-GB"/>
          </a:p>
        </p:txBody>
      </p:sp>
      <p:sp>
        <p:nvSpPr>
          <p:cNvPr id="4" name="Slide Image Placeholder 3">
            <a:extLst>
              <a:ext uri="{FF2B5EF4-FFF2-40B4-BE49-F238E27FC236}">
                <a16:creationId xmlns:a16="http://schemas.microsoft.com/office/drawing/2014/main" id="{2C6A682C-6A2A-455A-94FC-A5190202EE18}"/>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24CF7E2-5F10-4B16-9541-8449CA94248E}"/>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954F9D7-EB82-4DD8-BAF3-2F09CA0D1EA0}"/>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7F13C7E3-E703-4243-ACC6-ED76E34BE3A5}"/>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7076ED0-5442-4236-9CBB-3B0A7A6D66D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973672-790E-429D-A7B9-B904027873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98EEF372-8EBF-4878-94C3-02CDA859F2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4224E51A-4F42-4F20-BF6E-DAD6045E7F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A47F491-E52E-40C7-8596-427727DC8FF1}" type="slidenum">
              <a:rPr lang="en-GB" altLang="en-US"/>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CBDCE22-4EE1-4DD9-B55E-C103DC01AB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6DD0CC3-F971-46B3-A806-1602AC687C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CA168E29-ADB5-4FAC-8D55-57B140DB41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F6172E-1FCD-4137-B48F-6509A3E26923}" type="slidenum">
              <a:rPr lang="en-GB" altLang="en-US"/>
              <a:pPr/>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slideMaster" Target="../slideMasters/slideMaster1.xml" /><Relationship Id="rId1" Type="http://schemas.openxmlformats.org/officeDocument/2006/relationships/themeOverride" Target="../theme/themeOverride2.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slideMaster" Target="../slideMasters/slideMaster1.xml" /><Relationship Id="rId1" Type="http://schemas.openxmlformats.org/officeDocument/2006/relationships/themeOverride" Target="../theme/themeOverride3.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slideMaster" Target="../slideMasters/slideMaster1.xml" /><Relationship Id="rId1" Type="http://schemas.openxmlformats.org/officeDocument/2006/relationships/themeOverride" Target="../theme/themeOverride4.xml" /><Relationship Id="rId4" Type="http://schemas.openxmlformats.org/officeDocument/2006/relationships/image" Target="../media/image1.jpe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C64E17C4-683F-4068-B209-6C3B1E874C5A}"/>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a:extLst>
              <a:ext uri="{FF2B5EF4-FFF2-40B4-BE49-F238E27FC236}">
                <a16:creationId xmlns:a16="http://schemas.microsoft.com/office/drawing/2014/main" id="{C7D7726D-713A-405D-A796-75819E2B9064}"/>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BE73AE94-BFFD-42BB-96EE-647E121E9F3C}"/>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a:extLst>
                <a:ext uri="{FF2B5EF4-FFF2-40B4-BE49-F238E27FC236}">
                  <a16:creationId xmlns:a16="http://schemas.microsoft.com/office/drawing/2014/main" id="{CC171F32-93BA-4946-B811-F5ADB276E623}"/>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B2778543-CB22-4711-A7C5-3D1D2F21F9E7}"/>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503189F3-5372-4A04-996F-BCD1DAB5DCDB}"/>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7F6B0F10-F539-4097-AC26-6F945E21D807}"/>
              </a:ext>
            </a:extLst>
          </p:cNvPr>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2" name="Footer Placeholder 18">
            <a:extLst>
              <a:ext uri="{FF2B5EF4-FFF2-40B4-BE49-F238E27FC236}">
                <a16:creationId xmlns:a16="http://schemas.microsoft.com/office/drawing/2014/main" id="{261E7B92-3ED6-4D40-8A15-9E267D19536F}"/>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a:extLst>
              <a:ext uri="{FF2B5EF4-FFF2-40B4-BE49-F238E27FC236}">
                <a16:creationId xmlns:a16="http://schemas.microsoft.com/office/drawing/2014/main" id="{1F9EFCD4-3F1A-4A95-902C-C67547700492}"/>
              </a:ext>
            </a:extLst>
          </p:cNvPr>
          <p:cNvSpPr>
            <a:spLocks noGrp="1"/>
          </p:cNvSpPr>
          <p:nvPr>
            <p:ph type="sldNum" sz="quarter" idx="12"/>
          </p:nvPr>
        </p:nvSpPr>
        <p:spPr/>
        <p:txBody>
          <a:bodyPr/>
          <a:lstStyle>
            <a:lvl1pPr>
              <a:defRPr>
                <a:solidFill>
                  <a:srgbClr val="FFFFFF"/>
                </a:solidFill>
              </a:defRPr>
            </a:lvl1pPr>
          </a:lstStyle>
          <a:p>
            <a:fld id="{B98B21B2-29A5-4FB9-9DE3-F98745EC5F49}" type="slidenum">
              <a:rPr lang="en-GB" altLang="en-US"/>
              <a:pPr/>
              <a:t>‹#›</a:t>
            </a:fld>
            <a:endParaRPr lang="en-GB" altLang="en-US"/>
          </a:p>
        </p:txBody>
      </p:sp>
    </p:spTree>
    <p:extLst>
      <p:ext uri="{BB962C8B-B14F-4D97-AF65-F5344CB8AC3E}">
        <p14:creationId xmlns:p14="http://schemas.microsoft.com/office/powerpoint/2010/main" val="310112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ECB1FFE-F9F2-4C7D-B055-3C1229985DC2}"/>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9EA45E77-2840-45ED-A729-9FCCDCA7FAE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17">
            <a:extLst>
              <a:ext uri="{FF2B5EF4-FFF2-40B4-BE49-F238E27FC236}">
                <a16:creationId xmlns:a16="http://schemas.microsoft.com/office/drawing/2014/main" id="{E1E4B0EA-1C84-461D-9686-346135195D18}"/>
              </a:ext>
            </a:extLst>
          </p:cNvPr>
          <p:cNvSpPr>
            <a:spLocks noGrp="1"/>
          </p:cNvSpPr>
          <p:nvPr>
            <p:ph type="sldNum" sz="quarter" idx="12"/>
          </p:nvPr>
        </p:nvSpPr>
        <p:spPr/>
        <p:txBody>
          <a:bodyPr/>
          <a:lstStyle>
            <a:lvl1pPr>
              <a:defRPr/>
            </a:lvl1pPr>
          </a:lstStyle>
          <a:p>
            <a:fld id="{9D21BEED-2227-427B-96D6-08B0D421E66A}" type="slidenum">
              <a:rPr lang="en-GB" altLang="en-US"/>
              <a:pPr/>
              <a:t>‹#›</a:t>
            </a:fld>
            <a:endParaRPr lang="en-GB" altLang="en-US"/>
          </a:p>
        </p:txBody>
      </p:sp>
    </p:spTree>
    <p:extLst>
      <p:ext uri="{BB962C8B-B14F-4D97-AF65-F5344CB8AC3E}">
        <p14:creationId xmlns:p14="http://schemas.microsoft.com/office/powerpoint/2010/main" val="1637223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7049CDC-E5C4-4480-B13F-7388611041E1}"/>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9800A3B5-6289-4326-BE9C-B79B29F5758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17">
            <a:extLst>
              <a:ext uri="{FF2B5EF4-FFF2-40B4-BE49-F238E27FC236}">
                <a16:creationId xmlns:a16="http://schemas.microsoft.com/office/drawing/2014/main" id="{67F7D6E1-F7B2-4429-9783-8162F15B3C10}"/>
              </a:ext>
            </a:extLst>
          </p:cNvPr>
          <p:cNvSpPr>
            <a:spLocks noGrp="1"/>
          </p:cNvSpPr>
          <p:nvPr>
            <p:ph type="sldNum" sz="quarter" idx="12"/>
          </p:nvPr>
        </p:nvSpPr>
        <p:spPr/>
        <p:txBody>
          <a:bodyPr/>
          <a:lstStyle>
            <a:lvl1pPr>
              <a:defRPr/>
            </a:lvl1pPr>
          </a:lstStyle>
          <a:p>
            <a:fld id="{ECD48346-26F4-44F5-87EE-28374BE6FC98}" type="slidenum">
              <a:rPr lang="en-GB" altLang="en-US"/>
              <a:pPr/>
              <a:t>‹#›</a:t>
            </a:fld>
            <a:endParaRPr lang="en-GB" altLang="en-US"/>
          </a:p>
        </p:txBody>
      </p:sp>
    </p:spTree>
    <p:extLst>
      <p:ext uri="{BB962C8B-B14F-4D97-AF65-F5344CB8AC3E}">
        <p14:creationId xmlns:p14="http://schemas.microsoft.com/office/powerpoint/2010/main" val="1806555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306F999F-7FAE-4E70-9A35-3713F4EEC1D7}"/>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2665AFC3-E71A-40CC-A1DE-2067D188FE0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17">
            <a:extLst>
              <a:ext uri="{FF2B5EF4-FFF2-40B4-BE49-F238E27FC236}">
                <a16:creationId xmlns:a16="http://schemas.microsoft.com/office/drawing/2014/main" id="{A0088FD7-63D8-4392-9CFB-DBC6761A2576}"/>
              </a:ext>
            </a:extLst>
          </p:cNvPr>
          <p:cNvSpPr>
            <a:spLocks noGrp="1"/>
          </p:cNvSpPr>
          <p:nvPr>
            <p:ph type="sldNum" sz="quarter" idx="12"/>
          </p:nvPr>
        </p:nvSpPr>
        <p:spPr/>
        <p:txBody>
          <a:bodyPr/>
          <a:lstStyle>
            <a:lvl1pPr>
              <a:defRPr/>
            </a:lvl1pPr>
          </a:lstStyle>
          <a:p>
            <a:fld id="{61658867-6881-40CC-8E60-C262501C76E8}" type="slidenum">
              <a:rPr lang="en-GB" altLang="en-US"/>
              <a:pPr/>
              <a:t>‹#›</a:t>
            </a:fld>
            <a:endParaRPr lang="en-GB" altLang="en-US"/>
          </a:p>
        </p:txBody>
      </p:sp>
    </p:spTree>
    <p:extLst>
      <p:ext uri="{BB962C8B-B14F-4D97-AF65-F5344CB8AC3E}">
        <p14:creationId xmlns:p14="http://schemas.microsoft.com/office/powerpoint/2010/main" val="300120217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CF7905B6-935F-4F3F-8F44-115280139E9E}"/>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11">
            <a:extLst>
              <a:ext uri="{FF2B5EF4-FFF2-40B4-BE49-F238E27FC236}">
                <a16:creationId xmlns:a16="http://schemas.microsoft.com/office/drawing/2014/main" id="{E54F790B-CFCC-4DF8-BFC7-68AC0AD0E1F9}"/>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7ABC510F-3F2D-4FB4-9892-7208012C937D}"/>
              </a:ext>
            </a:extLst>
          </p:cNvPr>
          <p:cNvSpPr>
            <a:spLocks noGrp="1"/>
          </p:cNvSpPr>
          <p:nvPr>
            <p:ph type="dt" sz="half" idx="10"/>
          </p:nvPr>
        </p:nvSpPr>
        <p:spPr/>
        <p:txBody>
          <a:bodyPr/>
          <a:lstStyle>
            <a:lvl1pPr>
              <a:defRPr/>
            </a:lvl1pPr>
          </a:lstStyle>
          <a:p>
            <a:pPr>
              <a:defRPr/>
            </a:pPr>
            <a:endParaRPr lang="en-GB"/>
          </a:p>
        </p:txBody>
      </p:sp>
      <p:sp>
        <p:nvSpPr>
          <p:cNvPr id="7" name="Footer Placeholder 4">
            <a:extLst>
              <a:ext uri="{FF2B5EF4-FFF2-40B4-BE49-F238E27FC236}">
                <a16:creationId xmlns:a16="http://schemas.microsoft.com/office/drawing/2014/main" id="{11381AA6-727D-4FF3-91E9-20B47D3E7DAB}"/>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FE8837EA-CC2F-497B-9C00-E450426C65D8}"/>
              </a:ext>
            </a:extLst>
          </p:cNvPr>
          <p:cNvSpPr>
            <a:spLocks noGrp="1"/>
          </p:cNvSpPr>
          <p:nvPr>
            <p:ph type="sldNum" sz="quarter" idx="12"/>
          </p:nvPr>
        </p:nvSpPr>
        <p:spPr/>
        <p:txBody>
          <a:bodyPr/>
          <a:lstStyle>
            <a:lvl1pPr>
              <a:defRPr/>
            </a:lvl1pPr>
          </a:lstStyle>
          <a:p>
            <a:fld id="{471E8846-D396-48DC-B077-66E506921234}" type="slidenum">
              <a:rPr lang="en-GB" altLang="en-US"/>
              <a:pPr/>
              <a:t>‹#›</a:t>
            </a:fld>
            <a:endParaRPr lang="en-GB" altLang="en-US"/>
          </a:p>
        </p:txBody>
      </p:sp>
    </p:spTree>
    <p:extLst>
      <p:ext uri="{BB962C8B-B14F-4D97-AF65-F5344CB8AC3E}">
        <p14:creationId xmlns:p14="http://schemas.microsoft.com/office/powerpoint/2010/main" val="3685835692"/>
      </p:ext>
    </p:extLst>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46090B88-D64F-401F-969D-8DF4F43D8014}"/>
              </a:ext>
            </a:extLst>
          </p:cNvPr>
          <p:cNvSpPr>
            <a:spLocks noGrp="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9C721A3D-AB95-4734-B390-8FE5FEE5FFF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0158BA2F-455E-4D5C-AB08-7B96121CAC2A}"/>
              </a:ext>
            </a:extLst>
          </p:cNvPr>
          <p:cNvSpPr>
            <a:spLocks noGrp="1"/>
          </p:cNvSpPr>
          <p:nvPr>
            <p:ph type="sldNum" sz="quarter" idx="12"/>
          </p:nvPr>
        </p:nvSpPr>
        <p:spPr/>
        <p:txBody>
          <a:bodyPr/>
          <a:lstStyle>
            <a:lvl1pPr>
              <a:defRPr/>
            </a:lvl1pPr>
          </a:lstStyle>
          <a:p>
            <a:fld id="{DE94BB28-6654-4322-999A-7F108A4FE7B7}" type="slidenum">
              <a:rPr lang="en-GB" altLang="en-US"/>
              <a:pPr/>
              <a:t>‹#›</a:t>
            </a:fld>
            <a:endParaRPr lang="en-GB" altLang="en-US"/>
          </a:p>
        </p:txBody>
      </p:sp>
    </p:spTree>
    <p:extLst>
      <p:ext uri="{BB962C8B-B14F-4D97-AF65-F5344CB8AC3E}">
        <p14:creationId xmlns:p14="http://schemas.microsoft.com/office/powerpoint/2010/main" val="1807102957"/>
      </p:ext>
    </p:extLst>
  </p:cSld>
  <p:clrMapOvr>
    <a:overrideClrMapping bg1="dk1" tx1="lt1" bg2="dk2" tx2="lt2" accent1="accent1" accent2="accent2" accent3="accent3" accent4="accent4" accent5="accent5" accent6="accent6" hlink="hlink" folHlink="folHlink"/>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267EDC-2472-49C3-83FF-AAB0FE01E124}"/>
              </a:ext>
            </a:extLst>
          </p:cNvPr>
          <p:cNvSpPr>
            <a:spLocks noGrp="1"/>
          </p:cNvSpPr>
          <p:nvPr>
            <p:ph type="dt" sz="half" idx="10"/>
          </p:nvPr>
        </p:nvSpPr>
        <p:spPr/>
        <p:txBody>
          <a:bodyPr/>
          <a:lstStyle>
            <a:lvl1pPr>
              <a:defRPr/>
            </a:lvl1pPr>
          </a:lstStyle>
          <a:p>
            <a:pPr>
              <a:defRPr/>
            </a:pPr>
            <a:endParaRPr lang="en-GB"/>
          </a:p>
        </p:txBody>
      </p:sp>
      <p:sp>
        <p:nvSpPr>
          <p:cNvPr id="8" name="Footer Placeholder 7">
            <a:extLst>
              <a:ext uri="{FF2B5EF4-FFF2-40B4-BE49-F238E27FC236}">
                <a16:creationId xmlns:a16="http://schemas.microsoft.com/office/drawing/2014/main" id="{584A2019-E147-421F-BC62-912BA327325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8">
            <a:extLst>
              <a:ext uri="{FF2B5EF4-FFF2-40B4-BE49-F238E27FC236}">
                <a16:creationId xmlns:a16="http://schemas.microsoft.com/office/drawing/2014/main" id="{00E6E742-E151-4BE8-A164-2D95A1CAC694}"/>
              </a:ext>
            </a:extLst>
          </p:cNvPr>
          <p:cNvSpPr>
            <a:spLocks noGrp="1"/>
          </p:cNvSpPr>
          <p:nvPr>
            <p:ph type="sldNum" sz="quarter" idx="12"/>
          </p:nvPr>
        </p:nvSpPr>
        <p:spPr/>
        <p:txBody>
          <a:bodyPr/>
          <a:lstStyle>
            <a:lvl1pPr>
              <a:defRPr/>
            </a:lvl1pPr>
          </a:lstStyle>
          <a:p>
            <a:fld id="{C8C7512B-223C-4722-983C-E1713D0E21E7}" type="slidenum">
              <a:rPr lang="en-GB" altLang="en-US"/>
              <a:pPr/>
              <a:t>‹#›</a:t>
            </a:fld>
            <a:endParaRPr lang="en-GB" altLang="en-US"/>
          </a:p>
        </p:txBody>
      </p:sp>
    </p:spTree>
    <p:extLst>
      <p:ext uri="{BB962C8B-B14F-4D97-AF65-F5344CB8AC3E}">
        <p14:creationId xmlns:p14="http://schemas.microsoft.com/office/powerpoint/2010/main" val="1943312097"/>
      </p:ext>
    </p:extLst>
  </p:cSld>
  <p:clrMapOvr>
    <a:overrideClrMapping bg1="lt1" tx1="dk1" bg2="lt2" tx2="dk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0D8C9A50-6317-4C49-9AF9-1B2A6AE0628A}"/>
              </a:ext>
            </a:extLst>
          </p:cNvPr>
          <p:cNvSpPr>
            <a:spLocks noGrp="1"/>
          </p:cNvSpPr>
          <p:nvPr>
            <p:ph type="dt" sz="half" idx="10"/>
          </p:nvPr>
        </p:nvSpPr>
        <p:spPr/>
        <p:txBody>
          <a:bodyPr/>
          <a:lstStyle>
            <a:lvl1pPr>
              <a:defRPr/>
            </a:lvl1pPr>
          </a:lstStyle>
          <a:p>
            <a:pPr>
              <a:defRPr/>
            </a:pPr>
            <a:endParaRPr lang="en-GB"/>
          </a:p>
        </p:txBody>
      </p:sp>
      <p:sp>
        <p:nvSpPr>
          <p:cNvPr id="4" name="Footer Placeholder 3">
            <a:extLst>
              <a:ext uri="{FF2B5EF4-FFF2-40B4-BE49-F238E27FC236}">
                <a16:creationId xmlns:a16="http://schemas.microsoft.com/office/drawing/2014/main" id="{C8B83DFB-B6D2-40FA-AA14-9D2D352C86D6}"/>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608EF26D-35B4-4B71-B2EC-7A38178BBD0B}"/>
              </a:ext>
            </a:extLst>
          </p:cNvPr>
          <p:cNvSpPr>
            <a:spLocks noGrp="1"/>
          </p:cNvSpPr>
          <p:nvPr>
            <p:ph type="sldNum" sz="quarter" idx="12"/>
          </p:nvPr>
        </p:nvSpPr>
        <p:spPr/>
        <p:txBody>
          <a:bodyPr/>
          <a:lstStyle>
            <a:lvl1pPr>
              <a:defRPr/>
            </a:lvl1pPr>
          </a:lstStyle>
          <a:p>
            <a:fld id="{3EDFDF5C-807A-4E44-BF1C-538E57B0FEA9}" type="slidenum">
              <a:rPr lang="en-GB" altLang="en-US"/>
              <a:pPr/>
              <a:t>‹#›</a:t>
            </a:fld>
            <a:endParaRPr lang="en-GB" altLang="en-US"/>
          </a:p>
        </p:txBody>
      </p:sp>
    </p:spTree>
    <p:extLst>
      <p:ext uri="{BB962C8B-B14F-4D97-AF65-F5344CB8AC3E}">
        <p14:creationId xmlns:p14="http://schemas.microsoft.com/office/powerpoint/2010/main" val="1157371893"/>
      </p:ext>
    </p:extLst>
  </p:cSld>
  <p:clrMapOvr>
    <a:overrideClrMapping bg1="dk1" tx1="lt1" bg2="dk2" tx2="lt2" accent1="accent1" accent2="accent2" accent3="accent3" accent4="accent4" accent5="accent5" accent6="accent6" hlink="hlink" folHlink="folHlink"/>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77E35DE-3BB1-41DF-AF8B-FDC1CF02D66B}"/>
              </a:ext>
            </a:extLst>
          </p:cNvPr>
          <p:cNvSpPr>
            <a:spLocks noGrp="1"/>
          </p:cNvSpPr>
          <p:nvPr>
            <p:ph type="dt" sz="half" idx="10"/>
          </p:nvPr>
        </p:nvSpPr>
        <p:spPr/>
        <p:txBody>
          <a:bodyPr/>
          <a:lstStyle>
            <a:lvl1pPr>
              <a:defRPr/>
            </a:lvl1pPr>
          </a:lstStyle>
          <a:p>
            <a:pPr>
              <a:defRPr/>
            </a:pPr>
            <a:endParaRPr lang="en-GB"/>
          </a:p>
        </p:txBody>
      </p:sp>
      <p:sp>
        <p:nvSpPr>
          <p:cNvPr id="3" name="Footer Placeholder 21">
            <a:extLst>
              <a:ext uri="{FF2B5EF4-FFF2-40B4-BE49-F238E27FC236}">
                <a16:creationId xmlns:a16="http://schemas.microsoft.com/office/drawing/2014/main" id="{B77EF781-7382-4EA0-A6DB-EB4753313C55}"/>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17">
            <a:extLst>
              <a:ext uri="{FF2B5EF4-FFF2-40B4-BE49-F238E27FC236}">
                <a16:creationId xmlns:a16="http://schemas.microsoft.com/office/drawing/2014/main" id="{736125BF-5304-4EB5-8AA1-4EF8C26A7922}"/>
              </a:ext>
            </a:extLst>
          </p:cNvPr>
          <p:cNvSpPr>
            <a:spLocks noGrp="1"/>
          </p:cNvSpPr>
          <p:nvPr>
            <p:ph type="sldNum" sz="quarter" idx="12"/>
          </p:nvPr>
        </p:nvSpPr>
        <p:spPr/>
        <p:txBody>
          <a:bodyPr/>
          <a:lstStyle>
            <a:lvl1pPr>
              <a:defRPr/>
            </a:lvl1pPr>
          </a:lstStyle>
          <a:p>
            <a:fld id="{A9F0BBCE-4A1C-45D9-8559-8C537A3B1C4A}" type="slidenum">
              <a:rPr lang="en-GB" altLang="en-US"/>
              <a:pPr/>
              <a:t>‹#›</a:t>
            </a:fld>
            <a:endParaRPr lang="en-GB" altLang="en-US"/>
          </a:p>
        </p:txBody>
      </p:sp>
    </p:spTree>
    <p:extLst>
      <p:ext uri="{BB962C8B-B14F-4D97-AF65-F5344CB8AC3E}">
        <p14:creationId xmlns:p14="http://schemas.microsoft.com/office/powerpoint/2010/main" val="309361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2F886D-4000-4529-90EA-D41225F43681}"/>
              </a:ext>
            </a:extLst>
          </p:cNvPr>
          <p:cNvSpPr>
            <a:spLocks noGrp="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6E5BC17C-4299-444F-8C00-E4882322960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34A7CC99-0274-4AA1-95EC-E2C471CF113E}"/>
              </a:ext>
            </a:extLst>
          </p:cNvPr>
          <p:cNvSpPr>
            <a:spLocks noGrp="1"/>
          </p:cNvSpPr>
          <p:nvPr>
            <p:ph type="sldNum" sz="quarter" idx="12"/>
          </p:nvPr>
        </p:nvSpPr>
        <p:spPr/>
        <p:txBody>
          <a:bodyPr/>
          <a:lstStyle>
            <a:lvl1pPr>
              <a:defRPr/>
            </a:lvl1pPr>
          </a:lstStyle>
          <a:p>
            <a:fld id="{2EBFCB15-8E82-41AB-BCAE-F447CA98FD98}" type="slidenum">
              <a:rPr lang="en-GB" altLang="en-US"/>
              <a:pPr/>
              <a:t>‹#›</a:t>
            </a:fld>
            <a:endParaRPr lang="en-GB" altLang="en-US"/>
          </a:p>
        </p:txBody>
      </p:sp>
    </p:spTree>
    <p:extLst>
      <p:ext uri="{BB962C8B-B14F-4D97-AF65-F5344CB8AC3E}">
        <p14:creationId xmlns:p14="http://schemas.microsoft.com/office/powerpoint/2010/main" val="2796545799"/>
      </p:ext>
    </p:extLst>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E919007B-8AD2-4403-B334-799B11C62E52}"/>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a:extLst>
              <a:ext uri="{FF2B5EF4-FFF2-40B4-BE49-F238E27FC236}">
                <a16:creationId xmlns:a16="http://schemas.microsoft.com/office/drawing/2014/main" id="{1B6E2C4F-C489-41BE-BFB2-DDA0269EDF2D}"/>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BA9C9891-20FB-4179-98FB-53D9BA3D4BF4}"/>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CB56B39F-642E-4073-9515-A47B0906F97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97AD8ABC-1577-4DFF-9826-6F79EDFA61C8}"/>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19">
            <a:extLst>
              <a:ext uri="{FF2B5EF4-FFF2-40B4-BE49-F238E27FC236}">
                <a16:creationId xmlns:a16="http://schemas.microsoft.com/office/drawing/2014/main" id="{3D92A2F8-B173-4AB5-99C0-59B0A4E8815C}"/>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8625A080-3965-4CCC-BC49-66D4001166C0}"/>
              </a:ext>
            </a:extLst>
          </p:cNvPr>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a:extLst>
              <a:ext uri="{FF2B5EF4-FFF2-40B4-BE49-F238E27FC236}">
                <a16:creationId xmlns:a16="http://schemas.microsoft.com/office/drawing/2014/main" id="{A9B40F8D-7C77-49E1-9B2F-0CEBCE3D7B82}"/>
              </a:ext>
            </a:extLst>
          </p:cNvPr>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a:extLst>
              <a:ext uri="{FF2B5EF4-FFF2-40B4-BE49-F238E27FC236}">
                <a16:creationId xmlns:a16="http://schemas.microsoft.com/office/drawing/2014/main" id="{1BC5D4F3-3A20-4321-80BC-D6E0C7792C24}"/>
              </a:ext>
            </a:extLst>
          </p:cNvPr>
          <p:cNvSpPr>
            <a:spLocks noGrp="1"/>
          </p:cNvSpPr>
          <p:nvPr>
            <p:ph type="sldNum" sz="quarter" idx="12"/>
          </p:nvPr>
        </p:nvSpPr>
        <p:spPr/>
        <p:txBody>
          <a:bodyPr/>
          <a:lstStyle>
            <a:lvl1pPr>
              <a:defRPr/>
            </a:lvl1pPr>
          </a:lstStyle>
          <a:p>
            <a:fld id="{1AFB5023-1F07-42F3-9D70-1DA7F71BA2A9}" type="slidenum">
              <a:rPr lang="en-GB" altLang="en-US"/>
              <a:pPr/>
              <a:t>‹#›</a:t>
            </a:fld>
            <a:endParaRPr lang="en-GB" altLang="en-US"/>
          </a:p>
        </p:txBody>
      </p:sp>
    </p:spTree>
    <p:extLst>
      <p:ext uri="{BB962C8B-B14F-4D97-AF65-F5344CB8AC3E}">
        <p14:creationId xmlns:p14="http://schemas.microsoft.com/office/powerpoint/2010/main" val="562292466"/>
      </p:ext>
    </p:extLst>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57E4A9C0-F026-44A9-B65A-B7E6CD5B86B1}"/>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a:extLst>
              <a:ext uri="{FF2B5EF4-FFF2-40B4-BE49-F238E27FC236}">
                <a16:creationId xmlns:a16="http://schemas.microsoft.com/office/drawing/2014/main" id="{7DD8DD7E-2565-4F39-B383-5282EB76BBD9}"/>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A95E81FA-991D-4879-A764-962A2D22C68A}"/>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a:extLst>
              <a:ext uri="{FF2B5EF4-FFF2-40B4-BE49-F238E27FC236}">
                <a16:creationId xmlns:a16="http://schemas.microsoft.com/office/drawing/2014/main" id="{9F906878-B281-4D2F-981D-4B8D8F22E54D}"/>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DC269BA5-B1CC-4190-9BBC-F4F2F4EBB6E9}"/>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30" name="Text Placeholder 29">
            <a:extLst>
              <a:ext uri="{FF2B5EF4-FFF2-40B4-BE49-F238E27FC236}">
                <a16:creationId xmlns:a16="http://schemas.microsoft.com/office/drawing/2014/main" id="{F3CD5AFE-75DB-4120-9A8A-2512A7F53FA9}"/>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B38CD7F0-E8E4-42A2-BC54-0D75191F200C}"/>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a:extLst>
              <a:ext uri="{FF2B5EF4-FFF2-40B4-BE49-F238E27FC236}">
                <a16:creationId xmlns:a16="http://schemas.microsoft.com/office/drawing/2014/main" id="{5DD94B14-C6DD-43BD-9261-D2CA4696A55A}"/>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GB"/>
          </a:p>
        </p:txBody>
      </p:sp>
      <p:sp>
        <p:nvSpPr>
          <p:cNvPr id="18" name="Slide Number Placeholder 17">
            <a:extLst>
              <a:ext uri="{FF2B5EF4-FFF2-40B4-BE49-F238E27FC236}">
                <a16:creationId xmlns:a16="http://schemas.microsoft.com/office/drawing/2014/main" id="{1F6A9998-86EB-4D17-80EB-4C4DACFFC5C2}"/>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4C35F031-EBF4-4066-A23B-B0F24ECACD2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008" r:id="rId1"/>
    <p:sldLayoutId id="2147484004" r:id="rId2"/>
    <p:sldLayoutId id="2147484009" r:id="rId3"/>
    <p:sldLayoutId id="2147484010" r:id="rId4"/>
    <p:sldLayoutId id="2147484011" r:id="rId5"/>
    <p:sldLayoutId id="2147484012" r:id="rId6"/>
    <p:sldLayoutId id="2147484005" r:id="rId7"/>
    <p:sldLayoutId id="2147484013" r:id="rId8"/>
    <p:sldLayoutId id="2147484014" r:id="rId9"/>
    <p:sldLayoutId id="2147484006" r:id="rId10"/>
    <p:sldLayoutId id="2147484007"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p:tmplLst>
          <p:tmpl>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Lst>
      </p:bldP>
    </p:bld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anose="020B0602030504020204" pitchFamily="34" charset="0"/>
        </a:defRPr>
      </a:lvl2pPr>
      <a:lvl3pPr algn="l" rtl="0" eaLnBrk="0" fontAlgn="base" hangingPunct="0">
        <a:spcBef>
          <a:spcPct val="0"/>
        </a:spcBef>
        <a:spcAft>
          <a:spcPct val="0"/>
        </a:spcAft>
        <a:defRPr sz="4100" b="1">
          <a:solidFill>
            <a:schemeClr val="tx2"/>
          </a:solidFill>
          <a:latin typeface="Lucida Sans Unicode" panose="020B0602030504020204" pitchFamily="34" charset="0"/>
        </a:defRPr>
      </a:lvl3pPr>
      <a:lvl4pPr algn="l" rtl="0" eaLnBrk="0" fontAlgn="base" hangingPunct="0">
        <a:spcBef>
          <a:spcPct val="0"/>
        </a:spcBef>
        <a:spcAft>
          <a:spcPct val="0"/>
        </a:spcAft>
        <a:defRPr sz="4100" b="1">
          <a:solidFill>
            <a:schemeClr val="tx2"/>
          </a:solidFill>
          <a:latin typeface="Lucida Sans Unicode" panose="020B0602030504020204" pitchFamily="34" charset="0"/>
        </a:defRPr>
      </a:lvl4pPr>
      <a:lvl5pPr algn="l" rtl="0" eaLnBrk="0" fontAlgn="base" hangingPunct="0">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gif"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gif"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7.gif"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gif"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9318E0-D1CE-4EB0-B64B-690B3E1A0BA1}"/>
              </a:ext>
            </a:extLst>
          </p:cNvPr>
          <p:cNvSpPr>
            <a:spLocks noGrp="1" noChangeArrowheads="1"/>
          </p:cNvSpPr>
          <p:nvPr>
            <p:ph type="ctrTitle"/>
          </p:nvPr>
        </p:nvSpPr>
        <p:spPr>
          <a:xfrm>
            <a:off x="685800" y="404665"/>
            <a:ext cx="7772400" cy="2952327"/>
          </a:xfrm>
        </p:spPr>
        <p:txBody>
          <a:bodyPr/>
          <a:lstStyle/>
          <a:p>
            <a:pPr algn="ctr" eaLnBrk="1" fontAlgn="auto" hangingPunct="1">
              <a:spcAft>
                <a:spcPts val="0"/>
              </a:spcAft>
              <a:defRPr/>
            </a:pPr>
            <a:r>
              <a:rPr lang="en-GB" altLang="en-US" sz="5400" dirty="0">
                <a:latin typeface="Comic Sans MS" pitchFamily="66" charset="0"/>
              </a:rPr>
              <a:t>Welcome to Primary 2</a:t>
            </a:r>
            <a:br>
              <a:rPr lang="en-GB" altLang="en-US" sz="5400" dirty="0">
                <a:latin typeface="Comic Sans MS" pitchFamily="66" charset="0"/>
              </a:rPr>
            </a:br>
            <a:br>
              <a:rPr lang="en-GB" altLang="en-US" sz="5400" dirty="0">
                <a:latin typeface="Comic Sans MS" pitchFamily="66" charset="0"/>
              </a:rPr>
            </a:br>
            <a:r>
              <a:rPr lang="en-GB" altLang="en-US" sz="5400" dirty="0">
                <a:latin typeface="Comic Sans MS" pitchFamily="66" charset="0"/>
              </a:rPr>
              <a:t>Mrs Tunney</a:t>
            </a:r>
          </a:p>
        </p:txBody>
      </p:sp>
      <p:sp>
        <p:nvSpPr>
          <p:cNvPr id="11267" name="Rectangle 3">
            <a:extLst>
              <a:ext uri="{FF2B5EF4-FFF2-40B4-BE49-F238E27FC236}">
                <a16:creationId xmlns:a16="http://schemas.microsoft.com/office/drawing/2014/main" id="{FAEB8791-1C91-420E-B0C1-0CFB632492C9}"/>
              </a:ext>
            </a:extLst>
          </p:cNvPr>
          <p:cNvSpPr>
            <a:spLocks noGrp="1" noChangeArrowheads="1"/>
          </p:cNvSpPr>
          <p:nvPr>
            <p:ph type="subTitle" idx="1"/>
          </p:nvPr>
        </p:nvSpPr>
        <p:spPr>
          <a:xfrm>
            <a:off x="685800" y="4076700"/>
            <a:ext cx="7772400" cy="1152525"/>
          </a:xfrm>
        </p:spPr>
        <p:txBody>
          <a:bodyPr/>
          <a:lstStyle/>
          <a:p>
            <a:pPr marR="0" algn="ctr" eaLnBrk="1" hangingPunct="1"/>
            <a:r>
              <a:rPr lang="en-GB" altLang="en-US" sz="4400">
                <a:latin typeface="Comic Sans MS" panose="030F0702030302020204" pitchFamily="66" charset="0"/>
              </a:rPr>
              <a:t>September 2021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33B5ED47-D343-4D53-B575-4B250E157D9B}"/>
              </a:ext>
            </a:extLst>
          </p:cNvPr>
          <p:cNvSpPr>
            <a:spLocks noGrp="1" noChangeArrowheads="1"/>
          </p:cNvSpPr>
          <p:nvPr>
            <p:ph idx="1"/>
          </p:nvPr>
        </p:nvSpPr>
        <p:spPr>
          <a:xfrm>
            <a:off x="457200" y="1481138"/>
            <a:ext cx="8229600" cy="3819525"/>
          </a:xfrm>
        </p:spPr>
        <p:txBody>
          <a:bodyPr/>
          <a:lstStyle/>
          <a:p>
            <a:pPr eaLnBrk="1" hangingPunct="1">
              <a:lnSpc>
                <a:spcPct val="80000"/>
              </a:lnSpc>
              <a:defRPr/>
            </a:pPr>
            <a:r>
              <a:rPr lang="en-GB" altLang="en-US" sz="1800" dirty="0">
                <a:latin typeface="Comic Sans MS" panose="030F0702030302020204" pitchFamily="66" charset="0"/>
              </a:rPr>
              <a:t>Children are naturally curious about themselves and the nature of the world around them</a:t>
            </a:r>
          </a:p>
          <a:p>
            <a:pPr eaLnBrk="1" hangingPunct="1">
              <a:lnSpc>
                <a:spcPct val="80000"/>
              </a:lnSpc>
              <a:defRPr/>
            </a:pPr>
            <a:r>
              <a:rPr lang="en-GB" altLang="en-US" sz="1800" dirty="0">
                <a:latin typeface="Comic Sans MS" panose="030F0702030302020204" pitchFamily="66" charset="0"/>
              </a:rPr>
              <a:t>We enable them to develop knowledge, understanding and skills in this area of the curriculum </a:t>
            </a:r>
          </a:p>
          <a:p>
            <a:pPr eaLnBrk="1" hangingPunct="1">
              <a:lnSpc>
                <a:spcPct val="80000"/>
              </a:lnSpc>
              <a:defRPr/>
            </a:pPr>
            <a:r>
              <a:rPr lang="en-GB" altLang="en-US" sz="1800" dirty="0">
                <a:latin typeface="Comic Sans MS" panose="030F0702030302020204" pitchFamily="66" charset="0"/>
              </a:rPr>
              <a:t>A topic based approach is used to explore these areas using a 2 year rolling programme</a:t>
            </a:r>
          </a:p>
          <a:p>
            <a:pPr eaLnBrk="1" hangingPunct="1">
              <a:lnSpc>
                <a:spcPct val="80000"/>
              </a:lnSpc>
              <a:defRPr/>
            </a:pPr>
            <a:r>
              <a:rPr lang="en-GB" altLang="en-US" sz="1800" dirty="0">
                <a:latin typeface="Comic Sans MS" panose="030F0702030302020204" pitchFamily="66" charset="0"/>
              </a:rPr>
              <a:t>Range of topics covered in the current year: </a:t>
            </a:r>
          </a:p>
          <a:p>
            <a:pPr eaLnBrk="1" hangingPunct="1">
              <a:lnSpc>
                <a:spcPct val="80000"/>
              </a:lnSpc>
              <a:defRPr/>
            </a:pPr>
            <a:r>
              <a:rPr lang="en-GB" altLang="en-US" sz="1800" b="1" dirty="0">
                <a:latin typeface="Comic Sans MS" panose="030F0702030302020204" pitchFamily="66" charset="0"/>
              </a:rPr>
              <a:t>Term 1 – Celebrations </a:t>
            </a:r>
            <a:endParaRPr lang="en-GB" altLang="en-US" sz="1800" dirty="0">
              <a:latin typeface="Comic Sans MS" panose="030F0702030302020204" pitchFamily="66" charset="0"/>
            </a:endParaRPr>
          </a:p>
          <a:p>
            <a:pPr eaLnBrk="1" hangingPunct="1">
              <a:lnSpc>
                <a:spcPct val="80000"/>
              </a:lnSpc>
              <a:buFont typeface="Wingdings" panose="05000000000000000000" pitchFamily="2" charset="2"/>
              <a:buNone/>
              <a:defRPr/>
            </a:pPr>
            <a:r>
              <a:rPr lang="en-GB" altLang="en-US" sz="1800" dirty="0">
                <a:latin typeface="Comic Sans MS" panose="030F0702030302020204" pitchFamily="66" charset="0"/>
              </a:rPr>
              <a:t>     </a:t>
            </a:r>
            <a:r>
              <a:rPr lang="en-GB" altLang="en-US" sz="1800" b="1" dirty="0">
                <a:latin typeface="Comic Sans MS" panose="030F0702030302020204" pitchFamily="66" charset="0"/>
              </a:rPr>
              <a:t>Term 2 - Superheroes </a:t>
            </a:r>
            <a:endParaRPr lang="en-GB" altLang="en-US" sz="1800" dirty="0">
              <a:latin typeface="Comic Sans MS" panose="030F0702030302020204" pitchFamily="66" charset="0"/>
            </a:endParaRPr>
          </a:p>
          <a:p>
            <a:pPr eaLnBrk="1" hangingPunct="1">
              <a:lnSpc>
                <a:spcPct val="80000"/>
              </a:lnSpc>
              <a:buFont typeface="Wingdings" panose="05000000000000000000" pitchFamily="2" charset="2"/>
              <a:buNone/>
              <a:defRPr/>
            </a:pPr>
            <a:r>
              <a:rPr lang="en-GB" altLang="en-US" sz="1800" dirty="0">
                <a:latin typeface="Comic Sans MS" panose="030F0702030302020204" pitchFamily="66" charset="0"/>
              </a:rPr>
              <a:t>     </a:t>
            </a:r>
            <a:r>
              <a:rPr lang="en-GB" altLang="en-US" sz="1800" b="1" dirty="0">
                <a:latin typeface="Comic Sans MS" panose="030F0702030302020204" pitchFamily="66" charset="0"/>
              </a:rPr>
              <a:t>Term 3 – Under the Sea </a:t>
            </a:r>
            <a:endParaRPr lang="en-GB" altLang="en-US" sz="1800" dirty="0">
              <a:latin typeface="Comic Sans MS" panose="030F0702030302020204" pitchFamily="66" charset="0"/>
            </a:endParaRPr>
          </a:p>
          <a:p>
            <a:pPr eaLnBrk="1" hangingPunct="1">
              <a:lnSpc>
                <a:spcPct val="80000"/>
              </a:lnSpc>
              <a:defRPr/>
            </a:pPr>
            <a:r>
              <a:rPr lang="en-GB" altLang="en-US" sz="1800" dirty="0">
                <a:latin typeface="Comic Sans MS" panose="030F0702030302020204" pitchFamily="66" charset="0"/>
              </a:rPr>
              <a:t>Children are actively engaged in a topic and will do research in class and at home</a:t>
            </a:r>
          </a:p>
          <a:p>
            <a:pPr eaLnBrk="1" hangingPunct="1">
              <a:lnSpc>
                <a:spcPct val="80000"/>
              </a:lnSpc>
              <a:defRPr/>
            </a:pPr>
            <a:r>
              <a:rPr lang="en-US" altLang="en-US" sz="1800" dirty="0">
                <a:latin typeface="Comic Sans MS" panose="030F0702030302020204" pitchFamily="66" charset="0"/>
              </a:rPr>
              <a:t>Topic work is reinforced through PBL activities and a series of planned Educational Visits – (</a:t>
            </a:r>
            <a:r>
              <a:rPr lang="en-US" altLang="en-US" sz="1800" dirty="0" err="1">
                <a:latin typeface="Comic Sans MS" panose="030F0702030302020204" pitchFamily="66" charset="0"/>
              </a:rPr>
              <a:t>Covid</a:t>
            </a:r>
            <a:r>
              <a:rPr lang="en-US" altLang="en-US" sz="1800" dirty="0">
                <a:latin typeface="Comic Sans MS" panose="030F0702030302020204" pitchFamily="66" charset="0"/>
              </a:rPr>
              <a:t> restrictions permitting) </a:t>
            </a:r>
            <a:endParaRPr lang="en-GB" altLang="en-US" sz="1800" dirty="0">
              <a:latin typeface="Comic Sans MS" panose="030F0702030302020204" pitchFamily="66" charset="0"/>
            </a:endParaRPr>
          </a:p>
          <a:p>
            <a:pPr marL="109537" indent="0" eaLnBrk="1" hangingPunct="1">
              <a:lnSpc>
                <a:spcPct val="80000"/>
              </a:lnSpc>
              <a:buFont typeface="Wingdings 3" panose="05040102010807070707" pitchFamily="18" charset="2"/>
              <a:buNone/>
              <a:defRPr/>
            </a:pPr>
            <a:endParaRPr lang="en-GB" altLang="en-US" sz="2800" dirty="0">
              <a:latin typeface="SassoonPrimaryInfant" pitchFamily="2" charset="0"/>
            </a:endParaRPr>
          </a:p>
        </p:txBody>
      </p:sp>
      <p:sp>
        <p:nvSpPr>
          <p:cNvPr id="12290" name="Rectangle 2">
            <a:extLst>
              <a:ext uri="{FF2B5EF4-FFF2-40B4-BE49-F238E27FC236}">
                <a16:creationId xmlns:a16="http://schemas.microsoft.com/office/drawing/2014/main" id="{6C3126A5-A767-4B57-BE44-90842940EEAF}"/>
              </a:ext>
            </a:extLst>
          </p:cNvPr>
          <p:cNvSpPr>
            <a:spLocks noGrp="1" noChangeArrowheads="1"/>
          </p:cNvSpPr>
          <p:nvPr>
            <p:ph type="title"/>
          </p:nvPr>
        </p:nvSpPr>
        <p:spPr>
          <a:xfrm>
            <a:off x="1187450" y="230188"/>
            <a:ext cx="7793038" cy="1462087"/>
          </a:xfrm>
        </p:spPr>
        <p:txBody>
          <a:bodyPr/>
          <a:lstStyle/>
          <a:p>
            <a:pPr eaLnBrk="1" fontAlgn="auto" hangingPunct="1">
              <a:spcAft>
                <a:spcPts val="0"/>
              </a:spcAft>
              <a:defRPr/>
            </a:pPr>
            <a:r>
              <a:rPr lang="en-GB" altLang="en-US">
                <a:latin typeface="Comic Sans MS" pitchFamily="66" charset="0"/>
              </a:rPr>
              <a:t>The World Around Us</a:t>
            </a:r>
          </a:p>
        </p:txBody>
      </p:sp>
      <p:pic>
        <p:nvPicPr>
          <p:cNvPr id="22532" name="Picture 6" descr="j0236211">
            <a:extLst>
              <a:ext uri="{FF2B5EF4-FFF2-40B4-BE49-F238E27FC236}">
                <a16:creationId xmlns:a16="http://schemas.microsoft.com/office/drawing/2014/main" id="{DF29036F-5697-4A45-B8F3-17AF462D7E7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549275"/>
            <a:ext cx="628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4886202E-1B78-47A9-A9C5-B477D9527325}"/>
              </a:ext>
            </a:extLst>
          </p:cNvPr>
          <p:cNvSpPr>
            <a:spLocks noGrp="1" noChangeArrowheads="1"/>
          </p:cNvSpPr>
          <p:nvPr>
            <p:ph idx="1"/>
          </p:nvPr>
        </p:nvSpPr>
        <p:spPr/>
        <p:txBody>
          <a:bodyPr/>
          <a:lstStyle/>
          <a:p>
            <a:pPr eaLnBrk="1" hangingPunct="1"/>
            <a:r>
              <a:rPr lang="en-GB" altLang="en-US" sz="2800">
                <a:latin typeface="Comic Sans MS" panose="030F0702030302020204" pitchFamily="66" charset="0"/>
              </a:rPr>
              <a:t>Partnership between home, school &amp; parish</a:t>
            </a:r>
          </a:p>
          <a:p>
            <a:pPr eaLnBrk="1" hangingPunct="1"/>
            <a:r>
              <a:rPr lang="en-GB" altLang="en-US" sz="2800">
                <a:latin typeface="Comic Sans MS" panose="030F0702030302020204" pitchFamily="66" charset="0"/>
              </a:rPr>
              <a:t> Grow in Love and Wonder of my Being programmes</a:t>
            </a:r>
          </a:p>
          <a:p>
            <a:pPr eaLnBrk="1" hangingPunct="1"/>
            <a:r>
              <a:rPr lang="en-GB" altLang="en-US" sz="2800">
                <a:latin typeface="Comic Sans MS" panose="030F0702030302020204" pitchFamily="66" charset="0"/>
              </a:rPr>
              <a:t>Themes explored are Our World, We Belong, Advent and Christmas, The Holy Family, St Brigid and Spring, Stories about Jesus, Easter, Baptism and Grow in Love.  </a:t>
            </a:r>
          </a:p>
          <a:p>
            <a:pPr eaLnBrk="1" hangingPunct="1">
              <a:buFont typeface="Wingdings" panose="05000000000000000000" pitchFamily="2" charset="2"/>
              <a:buNone/>
            </a:pPr>
            <a:endParaRPr lang="en-GB" altLang="en-US" sz="3000">
              <a:latin typeface="SassoonPrimaryInfant" pitchFamily="2" charset="-52"/>
            </a:endParaRPr>
          </a:p>
        </p:txBody>
      </p:sp>
      <p:sp>
        <p:nvSpPr>
          <p:cNvPr id="13314" name="Rectangle 2">
            <a:extLst>
              <a:ext uri="{FF2B5EF4-FFF2-40B4-BE49-F238E27FC236}">
                <a16:creationId xmlns:a16="http://schemas.microsoft.com/office/drawing/2014/main" id="{56B45164-31CD-45B4-8713-4B05E6084F85}"/>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Religion</a:t>
            </a:r>
          </a:p>
        </p:txBody>
      </p:sp>
      <p:pic>
        <p:nvPicPr>
          <p:cNvPr id="23556" name="Picture 5" descr="AG00568_">
            <a:extLst>
              <a:ext uri="{FF2B5EF4-FFF2-40B4-BE49-F238E27FC236}">
                <a16:creationId xmlns:a16="http://schemas.microsoft.com/office/drawing/2014/main" id="{C3641C98-301C-4C63-9986-39ECBAEA051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549275"/>
            <a:ext cx="12763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EE1235F0-E54A-497F-9A37-2D9D10C9B8B7}"/>
              </a:ext>
            </a:extLst>
          </p:cNvPr>
          <p:cNvSpPr>
            <a:spLocks noGrp="1" noChangeArrowheads="1"/>
          </p:cNvSpPr>
          <p:nvPr>
            <p:ph idx="1"/>
          </p:nvPr>
        </p:nvSpPr>
        <p:spPr>
          <a:xfrm>
            <a:off x="1187450" y="1844675"/>
            <a:ext cx="7772400" cy="4321175"/>
          </a:xfrm>
        </p:spPr>
        <p:txBody>
          <a:bodyPr/>
          <a:lstStyle/>
          <a:p>
            <a:pPr eaLnBrk="1" hangingPunct="1"/>
            <a:r>
              <a:rPr lang="en-GB" altLang="en-US" sz="2900">
                <a:latin typeface="Comic Sans MS" panose="030F0702030302020204" pitchFamily="66" charset="0"/>
              </a:rPr>
              <a:t>Use the Living. Learning. Together. Programme and Sesame Tree</a:t>
            </a:r>
          </a:p>
          <a:p>
            <a:pPr eaLnBrk="1" hangingPunct="1"/>
            <a:r>
              <a:rPr lang="en-GB" altLang="en-US" sz="2900">
                <a:latin typeface="Comic Sans MS" panose="030F0702030302020204" pitchFamily="66" charset="0"/>
              </a:rPr>
              <a:t>Wide range of activities that celebrate diversity and promote healthy attitudes</a:t>
            </a:r>
          </a:p>
          <a:p>
            <a:pPr eaLnBrk="1" hangingPunct="1"/>
            <a:r>
              <a:rPr lang="en-GB" altLang="en-US" sz="2900">
                <a:latin typeface="Comic Sans MS" panose="030F0702030302020204" pitchFamily="66" charset="0"/>
              </a:rPr>
              <a:t>Develop personal, emotional and social needs </a:t>
            </a:r>
          </a:p>
          <a:p>
            <a:pPr eaLnBrk="1" hangingPunct="1"/>
            <a:r>
              <a:rPr lang="en-GB" altLang="en-US" sz="2900">
                <a:latin typeface="Comic Sans MS" panose="030F0702030302020204" pitchFamily="66" charset="0"/>
              </a:rPr>
              <a:t>Develop a sense of themselves within the local and wider community</a:t>
            </a:r>
          </a:p>
        </p:txBody>
      </p:sp>
      <p:sp>
        <p:nvSpPr>
          <p:cNvPr id="14338" name="Rectangle 2">
            <a:extLst>
              <a:ext uri="{FF2B5EF4-FFF2-40B4-BE49-F238E27FC236}">
                <a16:creationId xmlns:a16="http://schemas.microsoft.com/office/drawing/2014/main" id="{42249863-F242-4BFD-8244-6A61FD00848A}"/>
              </a:ext>
            </a:extLst>
          </p:cNvPr>
          <p:cNvSpPr>
            <a:spLocks noGrp="1" noChangeArrowheads="1"/>
          </p:cNvSpPr>
          <p:nvPr>
            <p:ph type="title"/>
          </p:nvPr>
        </p:nvSpPr>
        <p:spPr>
          <a:xfrm>
            <a:off x="1692275" y="476250"/>
            <a:ext cx="7010400" cy="1295400"/>
          </a:xfrm>
        </p:spPr>
        <p:txBody>
          <a:bodyPr>
            <a:normAutofit fontScale="90000"/>
          </a:bodyPr>
          <a:lstStyle/>
          <a:p>
            <a:pPr eaLnBrk="1" fontAlgn="auto" hangingPunct="1">
              <a:spcAft>
                <a:spcPts val="0"/>
              </a:spcAft>
              <a:defRPr/>
            </a:pPr>
            <a:r>
              <a:rPr lang="en-GB" altLang="en-US">
                <a:latin typeface="Comic Sans MS" pitchFamily="66" charset="0"/>
              </a:rPr>
              <a:t>Personal Development &amp; Mutual Understanding</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8187B97B-5FB0-4151-B417-A3042DDEE010}"/>
              </a:ext>
            </a:extLst>
          </p:cNvPr>
          <p:cNvSpPr>
            <a:spLocks noGrp="1" noChangeArrowheads="1"/>
          </p:cNvSpPr>
          <p:nvPr>
            <p:ph idx="1"/>
          </p:nvPr>
        </p:nvSpPr>
        <p:spPr/>
        <p:txBody>
          <a:bodyPr/>
          <a:lstStyle/>
          <a:p>
            <a:pPr eaLnBrk="1" hangingPunct="1"/>
            <a:r>
              <a:rPr lang="en-GB" altLang="en-US" sz="4000">
                <a:latin typeface="Comic Sans MS" panose="030F0702030302020204" pitchFamily="66" charset="0"/>
              </a:rPr>
              <a:t>Music, Drama and Art &amp; Design – delivered through PBL activities</a:t>
            </a:r>
          </a:p>
          <a:p>
            <a:pPr eaLnBrk="1" hangingPunct="1"/>
            <a:r>
              <a:rPr lang="en-GB" altLang="en-US" sz="4000">
                <a:latin typeface="Comic Sans MS" panose="030F0702030302020204" pitchFamily="66" charset="0"/>
              </a:rPr>
              <a:t>Physical Development &amp; Movement takes place on Mondays &amp; Fridays - wear P.E. uniform and trainers</a:t>
            </a:r>
          </a:p>
        </p:txBody>
      </p:sp>
      <p:sp>
        <p:nvSpPr>
          <p:cNvPr id="15362" name="Rectangle 2">
            <a:extLst>
              <a:ext uri="{FF2B5EF4-FFF2-40B4-BE49-F238E27FC236}">
                <a16:creationId xmlns:a16="http://schemas.microsoft.com/office/drawing/2014/main" id="{8FDE9282-38F0-4588-8217-90F7262EBAE8}"/>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Arts and PD&amp;M</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BC62589D-6243-4CE7-9BF6-9137BAC0DBFE}"/>
              </a:ext>
            </a:extLst>
          </p:cNvPr>
          <p:cNvSpPr>
            <a:spLocks noGrp="1" noChangeArrowheads="1"/>
          </p:cNvSpPr>
          <p:nvPr>
            <p:ph idx="1"/>
          </p:nvPr>
        </p:nvSpPr>
        <p:spPr>
          <a:xfrm>
            <a:off x="1182688" y="1417638"/>
            <a:ext cx="7772400" cy="5251450"/>
          </a:xfrm>
        </p:spPr>
        <p:txBody>
          <a:bodyPr/>
          <a:lstStyle/>
          <a:p>
            <a:pPr eaLnBrk="1" hangingPunct="1"/>
            <a:r>
              <a:rPr lang="en-GB" altLang="en-US" sz="2000">
                <a:latin typeface="Comic Sans MS" panose="030F0702030302020204" pitchFamily="66" charset="0"/>
              </a:rPr>
              <a:t>Monday, Tuesday and Wednesday - may be written or practical e.g. Mental Maths</a:t>
            </a:r>
          </a:p>
          <a:p>
            <a:pPr eaLnBrk="1" hangingPunct="1">
              <a:buFont typeface="Wingdings" panose="05000000000000000000" pitchFamily="2" charset="2"/>
              <a:buNone/>
            </a:pPr>
            <a:r>
              <a:rPr lang="en-US" altLang="en-US" sz="2000">
                <a:latin typeface="Comic Sans MS" panose="030F0702030302020204" pitchFamily="66" charset="0"/>
              </a:rPr>
              <a:t>   Thursday – Grow in Love ‘At Home’ work</a:t>
            </a:r>
            <a:endParaRPr lang="en-GB" altLang="en-US" sz="2000">
              <a:latin typeface="Comic Sans MS" panose="030F0702030302020204" pitchFamily="66" charset="0"/>
            </a:endParaRPr>
          </a:p>
          <a:p>
            <a:pPr eaLnBrk="1" hangingPunct="1"/>
            <a:r>
              <a:rPr lang="en-GB" altLang="en-US" sz="2000">
                <a:latin typeface="Comic Sans MS" panose="030F0702030302020204" pitchFamily="66" charset="0"/>
              </a:rPr>
              <a:t>Reading- every night</a:t>
            </a:r>
          </a:p>
          <a:p>
            <a:pPr eaLnBrk="1" hangingPunct="1"/>
            <a:r>
              <a:rPr lang="en-GB" altLang="en-US" sz="2000">
                <a:latin typeface="Comic Sans MS" panose="030F0702030302020204" pitchFamily="66" charset="0"/>
              </a:rPr>
              <a:t>Some homework may be set on Purple Mash</a:t>
            </a:r>
            <a:endParaRPr lang="en-GB" altLang="en-US" sz="2000">
              <a:solidFill>
                <a:srgbClr val="FF0000"/>
              </a:solidFill>
              <a:latin typeface="Comic Sans MS" panose="030F0702030302020204" pitchFamily="66" charset="0"/>
            </a:endParaRPr>
          </a:p>
          <a:p>
            <a:pPr eaLnBrk="1" hangingPunct="1"/>
            <a:r>
              <a:rPr lang="en-GB" altLang="en-US" sz="2000">
                <a:latin typeface="Comic Sans MS" panose="030F0702030302020204" pitchFamily="66" charset="0"/>
              </a:rPr>
              <a:t>Please sign all home works and encourage your child to stick any worksheets into books</a:t>
            </a:r>
          </a:p>
          <a:p>
            <a:pPr eaLnBrk="1" hangingPunct="1"/>
            <a:r>
              <a:rPr lang="en-GB" altLang="en-US" sz="2000" b="1">
                <a:solidFill>
                  <a:srgbClr val="00B050"/>
                </a:solidFill>
                <a:latin typeface="Comic Sans MS" panose="030F0702030302020204" pitchFamily="66" charset="0"/>
              </a:rPr>
              <a:t>We have 2 Homework books this year to allow for quarantining of books</a:t>
            </a:r>
          </a:p>
          <a:p>
            <a:pPr eaLnBrk="1" hangingPunct="1"/>
            <a:r>
              <a:rPr lang="en-GB" altLang="en-US" sz="2000" b="1">
                <a:solidFill>
                  <a:srgbClr val="00B050"/>
                </a:solidFill>
                <a:latin typeface="Comic Sans MS" panose="030F0702030302020204" pitchFamily="66" charset="0"/>
              </a:rPr>
              <a:t>Homework books sent home on Monday to be returned to school on Thursday each week</a:t>
            </a:r>
          </a:p>
          <a:p>
            <a:pPr eaLnBrk="1" hangingPunct="1"/>
            <a:r>
              <a:rPr lang="en-GB" altLang="en-US" sz="2000" b="1">
                <a:solidFill>
                  <a:srgbClr val="00B050"/>
                </a:solidFill>
                <a:latin typeface="Comic Sans MS" panose="030F0702030302020204" pitchFamily="66" charset="0"/>
              </a:rPr>
              <a:t>‘Grow in Love’ book sent home on Thursday to be returned on Friday.</a:t>
            </a:r>
          </a:p>
          <a:p>
            <a:pPr eaLnBrk="1" hangingPunct="1"/>
            <a:endParaRPr lang="en-GB" altLang="en-US" sz="2400">
              <a:latin typeface="SassoonPrimaryInfant" pitchFamily="2" charset="-52"/>
            </a:endParaRPr>
          </a:p>
        </p:txBody>
      </p:sp>
      <p:sp>
        <p:nvSpPr>
          <p:cNvPr id="16386" name="Rectangle 2">
            <a:extLst>
              <a:ext uri="{FF2B5EF4-FFF2-40B4-BE49-F238E27FC236}">
                <a16:creationId xmlns:a16="http://schemas.microsoft.com/office/drawing/2014/main" id="{FB3C7C26-07AF-47F6-BF72-984B51A17AF3}"/>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Homework</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a:extLst>
              <a:ext uri="{FF2B5EF4-FFF2-40B4-BE49-F238E27FC236}">
                <a16:creationId xmlns:a16="http://schemas.microsoft.com/office/drawing/2014/main" id="{787F8F80-86FF-4146-B3E2-D3CAE335ABE0}"/>
              </a:ext>
            </a:extLst>
          </p:cNvPr>
          <p:cNvSpPr>
            <a:spLocks noGrp="1" noChangeArrowheads="1"/>
          </p:cNvSpPr>
          <p:nvPr>
            <p:ph idx="1"/>
          </p:nvPr>
        </p:nvSpPr>
        <p:spPr>
          <a:xfrm>
            <a:off x="1692275" y="692150"/>
            <a:ext cx="6480175" cy="5689600"/>
          </a:xfrm>
        </p:spPr>
        <p:txBody>
          <a:bodyPr/>
          <a:lstStyle/>
          <a:p>
            <a:pPr eaLnBrk="1" hangingPunct="1">
              <a:buFont typeface="Wingdings" panose="05000000000000000000" pitchFamily="2" charset="2"/>
              <a:buNone/>
              <a:defRPr/>
            </a:pPr>
            <a:endParaRPr lang="en-GB" altLang="en-US" sz="3000" dirty="0">
              <a:latin typeface="Gill Sans MT" panose="020B0502020104020203" pitchFamily="34" charset="0"/>
            </a:endParaRPr>
          </a:p>
          <a:p>
            <a:pPr eaLnBrk="1" hangingPunct="1">
              <a:defRPr/>
            </a:pPr>
            <a:r>
              <a:rPr lang="en-GB" altLang="en-US" sz="2400" dirty="0">
                <a:latin typeface="Comic Sans MS" panose="030F0702030302020204" pitchFamily="66" charset="0"/>
              </a:rPr>
              <a:t>Special Needs</a:t>
            </a:r>
          </a:p>
          <a:p>
            <a:pPr marL="285750" indent="-285750">
              <a:lnSpc>
                <a:spcPct val="90000"/>
              </a:lnSpc>
              <a:buFontTx/>
              <a:buChar char="-"/>
              <a:defRPr/>
            </a:pPr>
            <a:r>
              <a:rPr lang="en-US" sz="1800" dirty="0">
                <a:latin typeface="Comic Sans MS" panose="030F0702030302020204" pitchFamily="66" charset="0"/>
              </a:rPr>
              <a:t>IEPs/Pre-code targeted interventions – Used to create targets for progression (further changes to come in this area) IEP targets agreed with parents who will also be given a copy to help support learning at home</a:t>
            </a:r>
          </a:p>
          <a:p>
            <a:pPr marL="285750" indent="-285750">
              <a:lnSpc>
                <a:spcPct val="90000"/>
              </a:lnSpc>
              <a:buFontTx/>
              <a:buChar char="-"/>
              <a:defRPr/>
            </a:pPr>
            <a:r>
              <a:rPr lang="en-US" sz="1800" dirty="0">
                <a:latin typeface="Comic Sans MS" panose="030F0702030302020204" pitchFamily="66" charset="0"/>
              </a:rPr>
              <a:t>Differentiated work used to ensure each child is challenged</a:t>
            </a:r>
          </a:p>
          <a:p>
            <a:pPr eaLnBrk="1" hangingPunct="1">
              <a:defRPr/>
            </a:pPr>
            <a:r>
              <a:rPr lang="en-GB" altLang="en-US" sz="2400" dirty="0">
                <a:latin typeface="Comic Sans MS" panose="030F0702030302020204" pitchFamily="66" charset="0"/>
              </a:rPr>
              <a:t>Assessment</a:t>
            </a:r>
          </a:p>
          <a:p>
            <a:pPr marL="109537" indent="0" eaLnBrk="1" hangingPunct="1">
              <a:buFont typeface="Wingdings 3" panose="05040102010807070707" pitchFamily="18" charset="2"/>
              <a:buNone/>
              <a:defRPr/>
            </a:pPr>
            <a:r>
              <a:rPr lang="en-GB" altLang="en-US" sz="1800" dirty="0">
                <a:latin typeface="Comic Sans MS" panose="030F0702030302020204" pitchFamily="66" charset="0"/>
              </a:rPr>
              <a:t>- Children are continually observed and assessed. This    allows us to plan the ‘next steps’ in our learning</a:t>
            </a:r>
          </a:p>
          <a:p>
            <a:pPr eaLnBrk="1" hangingPunct="1">
              <a:defRPr/>
            </a:pPr>
            <a:r>
              <a:rPr lang="en-GB" altLang="en-US" sz="2400" dirty="0">
                <a:latin typeface="Comic Sans MS" panose="030F0702030302020204" pitchFamily="66" charset="0"/>
              </a:rPr>
              <a:t>Behaviour</a:t>
            </a:r>
          </a:p>
          <a:p>
            <a:pPr marL="285750" indent="-285750">
              <a:lnSpc>
                <a:spcPct val="90000"/>
              </a:lnSpc>
              <a:buFontTx/>
              <a:buChar char="-"/>
              <a:defRPr/>
            </a:pPr>
            <a:r>
              <a:rPr lang="en-US" sz="1800" dirty="0">
                <a:latin typeface="Comic Sans MS" panose="030F0702030302020204" pitchFamily="66" charset="0"/>
              </a:rPr>
              <a:t>High expectations for behaviour, particularly attention and listening</a:t>
            </a:r>
          </a:p>
          <a:p>
            <a:pPr marL="285750" indent="-285750">
              <a:lnSpc>
                <a:spcPct val="90000"/>
              </a:lnSpc>
              <a:buFontTx/>
              <a:buChar char="-"/>
              <a:defRPr/>
            </a:pPr>
            <a:r>
              <a:rPr lang="en-US" sz="1800" dirty="0">
                <a:latin typeface="Comic Sans MS" panose="030F0702030302020204" pitchFamily="66" charset="0"/>
              </a:rPr>
              <a:t>Punctuality important</a:t>
            </a:r>
          </a:p>
          <a:p>
            <a:pPr marL="285750" indent="-285750">
              <a:lnSpc>
                <a:spcPct val="90000"/>
              </a:lnSpc>
              <a:buFontTx/>
              <a:buChar char="-"/>
              <a:defRPr/>
            </a:pPr>
            <a:r>
              <a:rPr lang="en-US" sz="1800" dirty="0">
                <a:latin typeface="Comic Sans MS" panose="030F0702030302020204" pitchFamily="66" charset="0"/>
              </a:rPr>
              <a:t>Positive reinforcement strategies are key</a:t>
            </a:r>
          </a:p>
          <a:p>
            <a:pPr marL="285750" indent="-285750">
              <a:lnSpc>
                <a:spcPct val="90000"/>
              </a:lnSpc>
              <a:buFontTx/>
              <a:buChar char="-"/>
              <a:defRPr/>
            </a:pPr>
            <a:r>
              <a:rPr lang="en-US" sz="1800" dirty="0">
                <a:latin typeface="Comic Sans MS" panose="030F0702030302020204" pitchFamily="66" charset="0"/>
              </a:rPr>
              <a:t>Open dialogue between home and school essential</a:t>
            </a:r>
          </a:p>
          <a:p>
            <a:pPr marL="285750" indent="-285750">
              <a:lnSpc>
                <a:spcPct val="90000"/>
              </a:lnSpc>
              <a:buFontTx/>
              <a:buChar char="-"/>
              <a:defRPr/>
            </a:pPr>
            <a:r>
              <a:rPr lang="en-US" sz="1800" dirty="0">
                <a:latin typeface="Comic Sans MS" panose="030F0702030302020204" pitchFamily="66" charset="0"/>
              </a:rPr>
              <a:t>Sign up to Seesaw. It’s a great communication tool. </a:t>
            </a:r>
          </a:p>
          <a:p>
            <a:pPr marL="109537" indent="0" eaLnBrk="1" hangingPunct="1">
              <a:buFont typeface="Wingdings 3" panose="05040102010807070707" pitchFamily="18" charset="2"/>
              <a:buNone/>
              <a:defRPr/>
            </a:pPr>
            <a:endParaRPr lang="en-GB" altLang="en-US" sz="1800" dirty="0">
              <a:latin typeface="Comic Sans MS" panose="030F0702030302020204" pitchFamily="66" charset="0"/>
            </a:endParaRPr>
          </a:p>
        </p:txBody>
      </p:sp>
      <p:sp>
        <p:nvSpPr>
          <p:cNvPr id="17412" name="Rectangle 10">
            <a:extLst>
              <a:ext uri="{FF2B5EF4-FFF2-40B4-BE49-F238E27FC236}">
                <a16:creationId xmlns:a16="http://schemas.microsoft.com/office/drawing/2014/main" id="{20AF3727-E519-4709-99C3-E7F5847C5B81}"/>
              </a:ext>
            </a:extLst>
          </p:cNvPr>
          <p:cNvSpPr>
            <a:spLocks noGrp="1" noChangeArrowheads="1"/>
          </p:cNvSpPr>
          <p:nvPr>
            <p:ph type="title"/>
          </p:nvPr>
        </p:nvSpPr>
        <p:spPr/>
        <p:txBody>
          <a:bodyPr/>
          <a:lstStyle/>
          <a:p>
            <a:pPr eaLnBrk="1" fontAlgn="auto" hangingPunct="1">
              <a:spcAft>
                <a:spcPts val="0"/>
              </a:spcAft>
              <a:defRPr/>
            </a:pPr>
            <a:r>
              <a:rPr lang="en-GB" altLang="en-US" sz="4000" dirty="0">
                <a:latin typeface="Comic Sans MS" pitchFamily="66" charset="0"/>
              </a:rPr>
              <a:t>Other Areas</a:t>
            </a:r>
          </a:p>
        </p:txBody>
      </p:sp>
      <p:pic>
        <p:nvPicPr>
          <p:cNvPr id="27652" name="Picture 8" descr="j0283641">
            <a:extLst>
              <a:ext uri="{FF2B5EF4-FFF2-40B4-BE49-F238E27FC236}">
                <a16:creationId xmlns:a16="http://schemas.microsoft.com/office/drawing/2014/main" id="{D1C17F45-B8BE-49BE-8CCF-B5E2C163A1B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0713" y="476250"/>
            <a:ext cx="56673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C:\Users\Stevie\AppData\Local\Microsoft\Windows\Temporary Internet Files\Content.IE5\5QGRRBMZ\20060604-the_end[1].jpg">
            <a:extLst>
              <a:ext uri="{FF2B5EF4-FFF2-40B4-BE49-F238E27FC236}">
                <a16:creationId xmlns:a16="http://schemas.microsoft.com/office/drawing/2014/main" id="{2EE0D242-1AAD-47E6-B946-3C8D7E1F52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205038"/>
            <a:ext cx="52578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a:extLst>
              <a:ext uri="{FF2B5EF4-FFF2-40B4-BE49-F238E27FC236}">
                <a16:creationId xmlns:a16="http://schemas.microsoft.com/office/drawing/2014/main" id="{8AA82FDC-47DF-4B77-BE30-24F1055521E3}"/>
              </a:ext>
            </a:extLst>
          </p:cNvPr>
          <p:cNvSpPr>
            <a:spLocks noGrp="1" noChangeArrowheads="1"/>
          </p:cNvSpPr>
          <p:nvPr>
            <p:ph type="title"/>
          </p:nvPr>
        </p:nvSpPr>
        <p:spPr>
          <a:xfrm>
            <a:off x="971550" y="404813"/>
            <a:ext cx="7793038" cy="1462087"/>
          </a:xfrm>
        </p:spPr>
        <p:txBody>
          <a:bodyPr/>
          <a:lstStyle/>
          <a:p>
            <a:pPr algn="ctr" eaLnBrk="1" fontAlgn="auto" hangingPunct="1">
              <a:spcAft>
                <a:spcPts val="0"/>
              </a:spcAft>
              <a:defRPr/>
            </a:pPr>
            <a:r>
              <a:rPr lang="en-GB" altLang="en-US" sz="6600">
                <a:latin typeface="Comic Sans MS" pitchFamily="66" charset="0"/>
              </a:rPr>
              <a:t>Thank you!</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6E20214-FECD-42CA-8947-051222498216}"/>
              </a:ext>
            </a:extLst>
          </p:cNvPr>
          <p:cNvSpPr>
            <a:spLocks noGrp="1" noChangeArrowheads="1"/>
          </p:cNvSpPr>
          <p:nvPr>
            <p:ph idx="1"/>
          </p:nvPr>
        </p:nvSpPr>
        <p:spPr>
          <a:xfrm>
            <a:off x="457200" y="1268413"/>
            <a:ext cx="8229600" cy="5040312"/>
          </a:xfrm>
        </p:spPr>
        <p:txBody>
          <a:bodyPr/>
          <a:lstStyle/>
          <a:p>
            <a:pPr eaLnBrk="1" hangingPunct="1">
              <a:defRPr/>
            </a:pPr>
            <a:r>
              <a:rPr lang="en-GB" altLang="en-US" sz="1600" b="1" dirty="0">
                <a:latin typeface="Comic Sans MS" panose="030F0702030302020204" pitchFamily="66" charset="0"/>
              </a:rPr>
              <a:t>Language and Literacy</a:t>
            </a:r>
          </a:p>
          <a:p>
            <a:pPr eaLnBrk="1" hangingPunct="1">
              <a:defRPr/>
            </a:pPr>
            <a:r>
              <a:rPr lang="en-GB" altLang="en-US" sz="1600" b="1" dirty="0">
                <a:latin typeface="Comic Sans MS" panose="030F0702030302020204" pitchFamily="66" charset="0"/>
              </a:rPr>
              <a:t>Mathematics and Numeracy</a:t>
            </a:r>
          </a:p>
          <a:p>
            <a:pPr eaLnBrk="1" hangingPunct="1">
              <a:defRPr/>
            </a:pPr>
            <a:r>
              <a:rPr lang="en-GB" altLang="en-US" sz="1600" b="1" dirty="0">
                <a:latin typeface="Comic Sans MS" panose="030F0702030302020204" pitchFamily="66" charset="0"/>
              </a:rPr>
              <a:t>Religion</a:t>
            </a:r>
          </a:p>
          <a:p>
            <a:pPr eaLnBrk="1" hangingPunct="1">
              <a:defRPr/>
            </a:pPr>
            <a:r>
              <a:rPr lang="en-GB" altLang="en-US" sz="1600" b="1" dirty="0">
                <a:latin typeface="Comic Sans MS" panose="030F0702030302020204" pitchFamily="66" charset="0"/>
              </a:rPr>
              <a:t>The World Around Us (WAU)</a:t>
            </a:r>
          </a:p>
          <a:p>
            <a:pPr eaLnBrk="1" hangingPunct="1">
              <a:defRPr/>
            </a:pPr>
            <a:r>
              <a:rPr lang="en-GB" altLang="en-US" sz="1600" b="1" dirty="0">
                <a:latin typeface="Comic Sans MS" panose="030F0702030302020204" pitchFamily="66" charset="0"/>
              </a:rPr>
              <a:t>The Arts</a:t>
            </a:r>
          </a:p>
          <a:p>
            <a:pPr eaLnBrk="1" hangingPunct="1">
              <a:defRPr/>
            </a:pPr>
            <a:r>
              <a:rPr lang="en-GB" altLang="en-US" sz="1600" b="1" dirty="0">
                <a:latin typeface="Comic Sans MS" panose="030F0702030302020204" pitchFamily="66" charset="0"/>
              </a:rPr>
              <a:t>Physical Development and Movement</a:t>
            </a:r>
          </a:p>
          <a:p>
            <a:pPr eaLnBrk="1" hangingPunct="1">
              <a:defRPr/>
            </a:pPr>
            <a:r>
              <a:rPr lang="en-GB" altLang="en-US" sz="1600" b="1" dirty="0">
                <a:latin typeface="Comic Sans MS" panose="030F0702030302020204" pitchFamily="66" charset="0"/>
              </a:rPr>
              <a:t>Personal Development and Mutual Understanding</a:t>
            </a:r>
          </a:p>
          <a:p>
            <a:pPr eaLnBrk="1" hangingPunct="1">
              <a:defRPr/>
            </a:pPr>
            <a:r>
              <a:rPr lang="en-GB" altLang="en-US" sz="1600" b="1" dirty="0">
                <a:latin typeface="Comic Sans MS" panose="030F0702030302020204" pitchFamily="66" charset="0"/>
              </a:rPr>
              <a:t>ICT and Thinking Skills and Personal Capabilities permeate all areas of the curriculum</a:t>
            </a:r>
          </a:p>
          <a:p>
            <a:pPr eaLnBrk="1" hangingPunct="1">
              <a:defRPr/>
            </a:pPr>
            <a:r>
              <a:rPr lang="en-GB" altLang="en-US" sz="1600" b="1" dirty="0">
                <a:solidFill>
                  <a:srgbClr val="00B050"/>
                </a:solidFill>
                <a:latin typeface="Comic Sans MS" panose="030F0702030302020204" pitchFamily="66" charset="0"/>
              </a:rPr>
              <a:t>Importance of </a:t>
            </a:r>
            <a:r>
              <a:rPr lang="en-GB" altLang="en-US" sz="1600" b="1" i="1" u="sng" dirty="0">
                <a:solidFill>
                  <a:srgbClr val="00B050"/>
                </a:solidFill>
                <a:latin typeface="Comic Sans MS" panose="030F0702030302020204" pitchFamily="66" charset="0"/>
              </a:rPr>
              <a:t>Play Based Learning </a:t>
            </a:r>
            <a:r>
              <a:rPr lang="en-GB" altLang="en-US" sz="1600" b="1" dirty="0">
                <a:solidFill>
                  <a:srgbClr val="00B050"/>
                </a:solidFill>
                <a:latin typeface="Comic Sans MS" panose="030F0702030302020204" pitchFamily="66" charset="0"/>
              </a:rPr>
              <a:t>for Foundation Stage children:</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Develops skills and knowledge in Literacy, Numeracy, WAU, ICT</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Encourages problem solving, exploring, investigating and decision making</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Encourages creativity and imagination and promotes language development</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Develops social skills such as turn-taking, sharing, working with others, conflict resolution etc.</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Allows children to make links in their learning</a:t>
            </a:r>
          </a:p>
          <a:p>
            <a:pPr marL="452437" indent="-342900" eaLnBrk="1" hangingPunct="1">
              <a:buFont typeface="+mj-lt"/>
              <a:buAutoNum type="arabicPeriod"/>
              <a:defRPr/>
            </a:pPr>
            <a:r>
              <a:rPr lang="en-GB" altLang="en-US" sz="1400" b="1" dirty="0">
                <a:solidFill>
                  <a:srgbClr val="00B050"/>
                </a:solidFill>
                <a:latin typeface="Comic Sans MS" panose="030F0702030302020204" pitchFamily="66" charset="0"/>
              </a:rPr>
              <a:t>Children feel secure and have fun with their learning</a:t>
            </a:r>
          </a:p>
        </p:txBody>
      </p:sp>
      <p:sp>
        <p:nvSpPr>
          <p:cNvPr id="4098" name="Rectangle 2">
            <a:extLst>
              <a:ext uri="{FF2B5EF4-FFF2-40B4-BE49-F238E27FC236}">
                <a16:creationId xmlns:a16="http://schemas.microsoft.com/office/drawing/2014/main" id="{5EEEE11A-FE02-481B-B3C4-E2156FB4F78B}"/>
              </a:ext>
            </a:extLst>
          </p:cNvPr>
          <p:cNvSpPr>
            <a:spLocks noGrp="1" noChangeArrowheads="1"/>
          </p:cNvSpPr>
          <p:nvPr>
            <p:ph type="title"/>
          </p:nvPr>
        </p:nvSpPr>
        <p:spPr/>
        <p:txBody>
          <a:bodyPr/>
          <a:lstStyle/>
          <a:p>
            <a:pPr eaLnBrk="1" fontAlgn="auto" hangingPunct="1">
              <a:spcAft>
                <a:spcPts val="0"/>
              </a:spcAft>
              <a:defRPr/>
            </a:pPr>
            <a:r>
              <a:rPr lang="en-GB" altLang="en-US" sz="4000" dirty="0">
                <a:latin typeface="Comic Sans MS" pitchFamily="66" charset="0"/>
              </a:rPr>
              <a:t>Learning Areas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93FF7E5F-1187-487D-95B5-D9DB99CE61A8}"/>
              </a:ext>
            </a:extLst>
          </p:cNvPr>
          <p:cNvSpPr>
            <a:spLocks noGrp="1" noChangeArrowheads="1"/>
          </p:cNvSpPr>
          <p:nvPr>
            <p:ph idx="1"/>
          </p:nvPr>
        </p:nvSpPr>
        <p:spPr>
          <a:xfrm>
            <a:off x="1182688" y="1763713"/>
            <a:ext cx="7772400" cy="4833937"/>
          </a:xfrm>
        </p:spPr>
        <p:txBody>
          <a:bodyPr/>
          <a:lstStyle/>
          <a:p>
            <a:pPr eaLnBrk="1" hangingPunct="1">
              <a:lnSpc>
                <a:spcPct val="80000"/>
              </a:lnSpc>
            </a:pPr>
            <a:r>
              <a:rPr lang="en-GB" altLang="en-US" sz="2000">
                <a:latin typeface="Comic Sans MS" panose="030F0702030302020204" pitchFamily="66" charset="0"/>
              </a:rPr>
              <a:t>Numbers to 20/30/50</a:t>
            </a:r>
          </a:p>
          <a:p>
            <a:pPr eaLnBrk="1" hangingPunct="1">
              <a:lnSpc>
                <a:spcPct val="80000"/>
              </a:lnSpc>
            </a:pPr>
            <a:r>
              <a:rPr lang="en-GB" altLang="en-US" sz="2000">
                <a:latin typeface="Comic Sans MS" panose="030F0702030302020204" pitchFamily="66" charset="0"/>
              </a:rPr>
              <a:t>Number bonds up to 10/ doubles and near doubles</a:t>
            </a:r>
          </a:p>
          <a:p>
            <a:pPr eaLnBrk="1" hangingPunct="1">
              <a:lnSpc>
                <a:spcPct val="80000"/>
              </a:lnSpc>
            </a:pPr>
            <a:r>
              <a:rPr lang="en-GB" altLang="en-US" sz="2000">
                <a:latin typeface="Comic Sans MS" panose="030F0702030302020204" pitchFamily="66" charset="0"/>
              </a:rPr>
              <a:t>Addition &amp; Subtraction within 5/10/starting to add and subtract within 20</a:t>
            </a:r>
          </a:p>
          <a:p>
            <a:pPr eaLnBrk="1" hangingPunct="1">
              <a:lnSpc>
                <a:spcPct val="80000"/>
              </a:lnSpc>
            </a:pPr>
            <a:r>
              <a:rPr lang="en-GB" altLang="en-US" sz="2000">
                <a:latin typeface="Comic Sans MS" panose="030F0702030302020204" pitchFamily="66" charset="0"/>
              </a:rPr>
              <a:t>2D &amp; 3D shape – name and talk about the properties</a:t>
            </a:r>
          </a:p>
          <a:p>
            <a:pPr eaLnBrk="1" hangingPunct="1">
              <a:lnSpc>
                <a:spcPct val="80000"/>
              </a:lnSpc>
            </a:pPr>
            <a:r>
              <a:rPr lang="en-GB" altLang="en-US" sz="2000">
                <a:latin typeface="Comic Sans MS" panose="030F0702030302020204" pitchFamily="66" charset="0"/>
              </a:rPr>
              <a:t>Data handling – sorting using Carroll/Venn/Tree diagrams, simple graph work</a:t>
            </a:r>
          </a:p>
          <a:p>
            <a:pPr eaLnBrk="1" hangingPunct="1">
              <a:lnSpc>
                <a:spcPct val="80000"/>
              </a:lnSpc>
            </a:pPr>
            <a:r>
              <a:rPr lang="en-GB" altLang="en-US" sz="2000">
                <a:latin typeface="Comic Sans MS" panose="030F0702030302020204" pitchFamily="66" charset="0"/>
              </a:rPr>
              <a:t>Days of the week/months of the year/seasons</a:t>
            </a:r>
          </a:p>
          <a:p>
            <a:pPr eaLnBrk="1" hangingPunct="1">
              <a:lnSpc>
                <a:spcPct val="80000"/>
              </a:lnSpc>
            </a:pPr>
            <a:r>
              <a:rPr lang="en-GB" altLang="en-US" sz="2000">
                <a:latin typeface="Comic Sans MS" panose="030F0702030302020204" pitchFamily="66" charset="0"/>
              </a:rPr>
              <a:t>Passage of time/significant events/times in the school day/o’clock &amp; half past times analogue and digital</a:t>
            </a:r>
          </a:p>
          <a:p>
            <a:pPr eaLnBrk="1" hangingPunct="1">
              <a:lnSpc>
                <a:spcPct val="80000"/>
              </a:lnSpc>
            </a:pPr>
            <a:r>
              <a:rPr lang="en-GB" altLang="en-US" sz="2000">
                <a:latin typeface="Comic Sans MS" panose="030F0702030302020204" pitchFamily="66" charset="0"/>
              </a:rPr>
              <a:t>Measures – comparing length, height, weight, volume and capacity, area. Using comparative language. Estimating and measuring using non standard units</a:t>
            </a:r>
          </a:p>
          <a:p>
            <a:pPr eaLnBrk="1" hangingPunct="1">
              <a:lnSpc>
                <a:spcPct val="80000"/>
              </a:lnSpc>
            </a:pPr>
            <a:r>
              <a:rPr lang="en-GB" altLang="en-US" sz="2000">
                <a:latin typeface="Comic Sans MS" panose="030F0702030302020204" pitchFamily="66" charset="0"/>
              </a:rPr>
              <a:t>Money – recognise coins/notes, work with coins up to 20p, give change from 10p</a:t>
            </a:r>
          </a:p>
          <a:p>
            <a:pPr eaLnBrk="1" hangingPunct="1">
              <a:lnSpc>
                <a:spcPct val="80000"/>
              </a:lnSpc>
            </a:pPr>
            <a:r>
              <a:rPr lang="en-GB" altLang="en-US" sz="2000">
                <a:latin typeface="Comic Sans MS" panose="030F0702030302020204" pitchFamily="66" charset="0"/>
              </a:rPr>
              <a:t>Problem solving opportunities linked to all areas of maths</a:t>
            </a:r>
          </a:p>
          <a:p>
            <a:pPr eaLnBrk="1" hangingPunct="1">
              <a:lnSpc>
                <a:spcPct val="80000"/>
              </a:lnSpc>
              <a:buFont typeface="Wingdings" panose="05000000000000000000" pitchFamily="2" charset="2"/>
              <a:buNone/>
            </a:pPr>
            <a:endParaRPr lang="en-GB" altLang="en-US" sz="2600">
              <a:latin typeface="SassoonPrimaryInfant" pitchFamily="2" charset="-52"/>
            </a:endParaRPr>
          </a:p>
        </p:txBody>
      </p:sp>
      <p:sp>
        <p:nvSpPr>
          <p:cNvPr id="5122" name="Rectangle 2">
            <a:extLst>
              <a:ext uri="{FF2B5EF4-FFF2-40B4-BE49-F238E27FC236}">
                <a16:creationId xmlns:a16="http://schemas.microsoft.com/office/drawing/2014/main" id="{6223247A-3C85-4DE7-9FCF-1FE7E4561370}"/>
              </a:ext>
            </a:extLst>
          </p:cNvPr>
          <p:cNvSpPr>
            <a:spLocks noGrp="1" noChangeArrowheads="1"/>
          </p:cNvSpPr>
          <p:nvPr>
            <p:ph type="title"/>
          </p:nvPr>
        </p:nvSpPr>
        <p:spPr/>
        <p:txBody>
          <a:bodyPr/>
          <a:lstStyle/>
          <a:p>
            <a:pPr eaLnBrk="1" fontAlgn="auto" hangingPunct="1">
              <a:spcAft>
                <a:spcPts val="0"/>
              </a:spcAft>
              <a:defRPr/>
            </a:pPr>
            <a:r>
              <a:rPr lang="en-GB" altLang="en-US" sz="4000">
                <a:latin typeface="Comic Sans MS" pitchFamily="66" charset="0"/>
              </a:rPr>
              <a:t>Mathematics &amp; Numeracy</a:t>
            </a:r>
          </a:p>
        </p:txBody>
      </p:sp>
      <p:pic>
        <p:nvPicPr>
          <p:cNvPr id="15364" name="Picture 5" descr="j0395714">
            <a:extLst>
              <a:ext uri="{FF2B5EF4-FFF2-40B4-BE49-F238E27FC236}">
                <a16:creationId xmlns:a16="http://schemas.microsoft.com/office/drawing/2014/main" id="{352C53AF-0D8F-4507-B493-251FAED5EE2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67625" y="620713"/>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8AA266C8-8980-4D20-855E-0F93821091E8}"/>
              </a:ext>
            </a:extLst>
          </p:cNvPr>
          <p:cNvSpPr>
            <a:spLocks noGrp="1"/>
          </p:cNvSpPr>
          <p:nvPr>
            <p:ph idx="1"/>
          </p:nvPr>
        </p:nvSpPr>
        <p:spPr/>
        <p:txBody>
          <a:bodyPr/>
          <a:lstStyle/>
          <a:p>
            <a:pPr eaLnBrk="1" hangingPunct="1"/>
            <a:r>
              <a:rPr lang="en-GB" altLang="en-US" sz="1600">
                <a:latin typeface="Comic Sans MS" panose="030F0702030302020204" pitchFamily="66" charset="0"/>
              </a:rPr>
              <a:t>Practise chanting number names with your child – FNWS/BNWS, from different starting points</a:t>
            </a:r>
          </a:p>
          <a:p>
            <a:pPr eaLnBrk="1" hangingPunct="1"/>
            <a:r>
              <a:rPr lang="en-GB" altLang="en-US" sz="1600">
                <a:latin typeface="Comic Sans MS" panose="030F0702030302020204" pitchFamily="66" charset="0"/>
              </a:rPr>
              <a:t>Ask your child to look at a set of objects – estimate how many there are. After estimating, count to find out how many were there</a:t>
            </a:r>
          </a:p>
          <a:p>
            <a:pPr eaLnBrk="1" hangingPunct="1"/>
            <a:r>
              <a:rPr lang="en-GB" altLang="en-US" sz="1600">
                <a:latin typeface="Comic Sans MS" panose="030F0702030302020204" pitchFamily="66" charset="0"/>
              </a:rPr>
              <a:t>Count groups of objects together – encourage them to use strategies such as lining up or moving each object as they count them</a:t>
            </a:r>
          </a:p>
          <a:p>
            <a:pPr eaLnBrk="1" hangingPunct="1"/>
            <a:r>
              <a:rPr lang="en-GB" altLang="en-US" sz="1600">
                <a:latin typeface="Comic Sans MS" panose="030F0702030302020204" pitchFamily="66" charset="0"/>
              </a:rPr>
              <a:t>Count things you can’t touch – how many hops, jumps, pieces of Lego dropped into a box/bag one by one etc</a:t>
            </a:r>
          </a:p>
          <a:p>
            <a:pPr eaLnBrk="1" hangingPunct="1"/>
            <a:r>
              <a:rPr lang="en-GB" altLang="en-US" sz="1600">
                <a:latin typeface="Comic Sans MS" panose="030F0702030302020204" pitchFamily="66" charset="0"/>
              </a:rPr>
              <a:t>Look for numbers and shapes in the environment</a:t>
            </a:r>
          </a:p>
          <a:p>
            <a:pPr eaLnBrk="1" hangingPunct="1"/>
            <a:r>
              <a:rPr lang="en-GB" altLang="en-US" sz="1600">
                <a:latin typeface="Comic Sans MS" panose="030F0702030302020204" pitchFamily="66" charset="0"/>
              </a:rPr>
              <a:t>Play counting games with your child – board games, dice games, dominoes etc</a:t>
            </a:r>
          </a:p>
          <a:p>
            <a:pPr eaLnBrk="1" hangingPunct="1"/>
            <a:r>
              <a:rPr lang="en-GB" altLang="en-US" sz="1600">
                <a:latin typeface="Comic Sans MS" panose="030F0702030302020204" pitchFamily="66" charset="0"/>
              </a:rPr>
              <a:t>Play with money or use money in real life situations – finding different ways to make the same amount, what coins could be used to pay for an item, giving change</a:t>
            </a:r>
          </a:p>
          <a:p>
            <a:pPr eaLnBrk="1" hangingPunct="1"/>
            <a:r>
              <a:rPr lang="en-GB" altLang="en-US" sz="1600">
                <a:latin typeface="Comic Sans MS" panose="030F0702030302020204" pitchFamily="66" charset="0"/>
              </a:rPr>
              <a:t>Use everyday opportunities to develop concepts of time, length, height, weight, capacity and volume</a:t>
            </a:r>
          </a:p>
          <a:p>
            <a:pPr eaLnBrk="1" hangingPunct="1"/>
            <a:endParaRPr lang="en-GB" altLang="en-US" sz="2000">
              <a:latin typeface="SassoonPrimaryInfant" pitchFamily="2" charset="-52"/>
            </a:endParaRPr>
          </a:p>
        </p:txBody>
      </p:sp>
      <p:sp>
        <p:nvSpPr>
          <p:cNvPr id="6146" name="Title 1">
            <a:extLst>
              <a:ext uri="{FF2B5EF4-FFF2-40B4-BE49-F238E27FC236}">
                <a16:creationId xmlns:a16="http://schemas.microsoft.com/office/drawing/2014/main" id="{9C9751E6-C425-428C-9ECB-91808F8E7F90}"/>
              </a:ext>
            </a:extLst>
          </p:cNvPr>
          <p:cNvSpPr>
            <a:spLocks noGrp="1"/>
          </p:cNvSpPr>
          <p:nvPr>
            <p:ph type="title"/>
          </p:nvPr>
        </p:nvSpPr>
        <p:spPr/>
        <p:txBody>
          <a:bodyPr/>
          <a:lstStyle/>
          <a:p>
            <a:pPr eaLnBrk="1" fontAlgn="auto" hangingPunct="1">
              <a:spcAft>
                <a:spcPts val="0"/>
              </a:spcAft>
              <a:defRPr/>
            </a:pPr>
            <a:r>
              <a:rPr lang="en-GB">
                <a:latin typeface="Comic Sans MS" pitchFamily="66" charset="0"/>
              </a:rPr>
              <a:t>What you can do to help</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68103B70-5F87-4210-9191-A35912DFD960}"/>
              </a:ext>
            </a:extLst>
          </p:cNvPr>
          <p:cNvSpPr>
            <a:spLocks noGrp="1" noChangeArrowheads="1"/>
          </p:cNvSpPr>
          <p:nvPr>
            <p:ph idx="1"/>
          </p:nvPr>
        </p:nvSpPr>
        <p:spPr>
          <a:xfrm>
            <a:off x="1187450" y="1844675"/>
            <a:ext cx="7772400" cy="4114800"/>
          </a:xfrm>
        </p:spPr>
        <p:txBody>
          <a:bodyPr>
            <a:normAutofit lnSpcReduction="10000"/>
          </a:bodyPr>
          <a:lstStyle/>
          <a:p>
            <a:pPr marL="365760" indent="-256032" eaLnBrk="1" fontAlgn="auto" hangingPunct="1">
              <a:spcAft>
                <a:spcPts val="0"/>
              </a:spcAft>
              <a:buFont typeface="Wingdings 3"/>
              <a:buChar char=""/>
              <a:defRPr/>
            </a:pPr>
            <a:r>
              <a:rPr lang="en-GB" altLang="en-US" sz="2800">
                <a:latin typeface="Comic Sans MS" pitchFamily="66" charset="0"/>
              </a:rPr>
              <a:t>Talking and Listening are fundamental skills upon which the educational development of our pupils depends.</a:t>
            </a:r>
          </a:p>
          <a:p>
            <a:pPr marL="365760" indent="-256032" eaLnBrk="1" fontAlgn="auto" hangingPunct="1">
              <a:spcAft>
                <a:spcPts val="0"/>
              </a:spcAft>
              <a:buFont typeface="Wingdings 3"/>
              <a:buChar char=""/>
              <a:defRPr/>
            </a:pPr>
            <a:r>
              <a:rPr lang="en-GB" altLang="en-US" sz="2800" b="1" u="sng">
                <a:latin typeface="Comic Sans MS" pitchFamily="66" charset="0"/>
              </a:rPr>
              <a:t>Talking and Listening are central to learning</a:t>
            </a:r>
          </a:p>
          <a:p>
            <a:pPr marL="365760" indent="-256032" eaLnBrk="1" fontAlgn="auto" hangingPunct="1">
              <a:spcAft>
                <a:spcPts val="0"/>
              </a:spcAft>
              <a:buFont typeface="Wingdings 3"/>
              <a:buChar char=""/>
              <a:defRPr/>
            </a:pPr>
            <a:r>
              <a:rPr lang="en-GB" altLang="en-US" sz="2800">
                <a:latin typeface="Comic Sans MS" pitchFamily="66" charset="0"/>
              </a:rPr>
              <a:t>Used to acquire, explore, develop and express knowledge and understanding </a:t>
            </a:r>
          </a:p>
          <a:p>
            <a:pPr marL="365760" indent="-256032" eaLnBrk="1" fontAlgn="auto" hangingPunct="1">
              <a:spcAft>
                <a:spcPts val="0"/>
              </a:spcAft>
              <a:buFont typeface="Wingdings 3"/>
              <a:buChar char=""/>
              <a:defRPr/>
            </a:pPr>
            <a:r>
              <a:rPr lang="en-GB" altLang="en-US" sz="2800">
                <a:latin typeface="Comic Sans MS" pitchFamily="66" charset="0"/>
              </a:rPr>
              <a:t>Provide an environment which promotes the skills of active listening, negotiation and decision-making</a:t>
            </a:r>
          </a:p>
        </p:txBody>
      </p:sp>
      <p:sp>
        <p:nvSpPr>
          <p:cNvPr id="7170" name="Rectangle 2">
            <a:extLst>
              <a:ext uri="{FF2B5EF4-FFF2-40B4-BE49-F238E27FC236}">
                <a16:creationId xmlns:a16="http://schemas.microsoft.com/office/drawing/2014/main" id="{FD4DCA22-BD09-4D05-AB41-23C317A7B2FE}"/>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Literacy – Talking and Listening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608DD923-C431-47F5-84CF-A3320FD3AF0B}"/>
              </a:ext>
            </a:extLst>
          </p:cNvPr>
          <p:cNvSpPr>
            <a:spLocks noGrp="1" noChangeArrowheads="1"/>
          </p:cNvSpPr>
          <p:nvPr>
            <p:ph idx="1"/>
          </p:nvPr>
        </p:nvSpPr>
        <p:spPr>
          <a:xfrm>
            <a:off x="1182688" y="2017713"/>
            <a:ext cx="7772400" cy="4506912"/>
          </a:xfrm>
        </p:spPr>
        <p:txBody>
          <a:bodyPr/>
          <a:lstStyle/>
          <a:p>
            <a:pPr eaLnBrk="1" hangingPunct="1">
              <a:defRPr/>
            </a:pPr>
            <a:r>
              <a:rPr lang="en-GB" altLang="en-US" sz="1600" i="1" dirty="0">
                <a:latin typeface="Comic Sans MS" panose="030F0702030302020204" pitchFamily="66" charset="0"/>
              </a:rPr>
              <a:t>Modelled reading </a:t>
            </a:r>
            <a:r>
              <a:rPr lang="en-GB" altLang="en-US" sz="1600" dirty="0">
                <a:latin typeface="Comic Sans MS" panose="030F0702030302020204" pitchFamily="66" charset="0"/>
              </a:rPr>
              <a:t>– adult demonstrates, models strategies aloud for the children and reads with fluency and expression</a:t>
            </a:r>
          </a:p>
          <a:p>
            <a:pPr eaLnBrk="1" hangingPunct="1">
              <a:defRPr/>
            </a:pPr>
            <a:r>
              <a:rPr lang="en-GB" altLang="en-US" sz="1600" i="1" dirty="0">
                <a:latin typeface="Comic Sans MS" panose="030F0702030302020204" pitchFamily="66" charset="0"/>
              </a:rPr>
              <a:t>Shared reading</a:t>
            </a:r>
            <a:r>
              <a:rPr lang="en-GB" altLang="en-US" sz="1600" dirty="0">
                <a:latin typeface="Comic Sans MS" panose="030F0702030302020204" pitchFamily="66" charset="0"/>
              </a:rPr>
              <a:t> – teacher and children read a text together with a specific focus. Texts are often linked to our topics</a:t>
            </a:r>
          </a:p>
          <a:p>
            <a:pPr eaLnBrk="1" hangingPunct="1">
              <a:defRPr/>
            </a:pPr>
            <a:r>
              <a:rPr lang="en-GB" altLang="en-US" sz="1600" i="1" dirty="0">
                <a:latin typeface="Comic Sans MS" panose="030F0702030302020204" pitchFamily="66" charset="0"/>
              </a:rPr>
              <a:t>Guided reading</a:t>
            </a:r>
            <a:r>
              <a:rPr lang="en-GB" altLang="en-US" sz="1600" dirty="0">
                <a:latin typeface="Comic Sans MS" panose="030F0702030302020204" pitchFamily="66" charset="0"/>
              </a:rPr>
              <a:t> – reading with a group – picture walks, teaching strategies to help decipher unknown words, develop skills of prediction, discussion, describing, comprehension, work focussed on grammar and punctuation,  encouraging the children to develop their fluency and expression when reading</a:t>
            </a:r>
          </a:p>
          <a:p>
            <a:pPr eaLnBrk="1" hangingPunct="1">
              <a:defRPr/>
            </a:pPr>
            <a:r>
              <a:rPr lang="en-GB" altLang="en-US" sz="1600" dirty="0">
                <a:latin typeface="Comic Sans MS" panose="030F0702030302020204" pitchFamily="66" charset="0"/>
              </a:rPr>
              <a:t>Breadth of reading material – Oxford Reading Tree, Traditional Tales, In Fact texts, Big Cat, PM Starters</a:t>
            </a:r>
          </a:p>
          <a:p>
            <a:pPr eaLnBrk="1" hangingPunct="1">
              <a:defRPr/>
            </a:pPr>
            <a:r>
              <a:rPr lang="en-GB" altLang="en-US" sz="1600" dirty="0">
                <a:latin typeface="Comic Sans MS" panose="030F0702030302020204" pitchFamily="66" charset="0"/>
              </a:rPr>
              <a:t>Bug Club online – wealth of resources to support Literacy</a:t>
            </a:r>
          </a:p>
          <a:p>
            <a:pPr eaLnBrk="1" hangingPunct="1">
              <a:defRPr/>
            </a:pPr>
            <a:r>
              <a:rPr lang="en-GB" altLang="en-US" sz="1600" dirty="0">
                <a:latin typeface="Comic Sans MS" panose="030F0702030302020204" pitchFamily="66" charset="0"/>
              </a:rPr>
              <a:t>Children are assigned books to read at home through Bug Club/Fun Reads – emphasis on reading for pleasure and reading independently. Books are banded and children are assigned books at the level below which they are reading in school</a:t>
            </a:r>
          </a:p>
          <a:p>
            <a:pPr marL="109537" indent="0" eaLnBrk="1" hangingPunct="1">
              <a:buFont typeface="Wingdings 3" panose="05040102010807070707" pitchFamily="18" charset="2"/>
              <a:buNone/>
              <a:defRPr/>
            </a:pPr>
            <a:endParaRPr lang="en-GB" altLang="en-US" sz="1600" dirty="0">
              <a:latin typeface="Comic Sans MS" panose="030F0702030302020204" pitchFamily="66" charset="0"/>
            </a:endParaRPr>
          </a:p>
        </p:txBody>
      </p:sp>
      <p:sp>
        <p:nvSpPr>
          <p:cNvPr id="8194" name="Rectangle 2">
            <a:extLst>
              <a:ext uri="{FF2B5EF4-FFF2-40B4-BE49-F238E27FC236}">
                <a16:creationId xmlns:a16="http://schemas.microsoft.com/office/drawing/2014/main" id="{94DA4A5A-1BC0-499E-981B-B8C518469BB4}"/>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Literacy - Reading</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DEBADDB9-D672-4421-BE01-5C610111FC60}"/>
              </a:ext>
            </a:extLst>
          </p:cNvPr>
          <p:cNvSpPr>
            <a:spLocks noGrp="1" noChangeArrowheads="1"/>
          </p:cNvSpPr>
          <p:nvPr>
            <p:ph idx="1"/>
          </p:nvPr>
        </p:nvSpPr>
        <p:spPr/>
        <p:txBody>
          <a:bodyPr/>
          <a:lstStyle/>
          <a:p>
            <a:pPr eaLnBrk="1" hangingPunct="1">
              <a:lnSpc>
                <a:spcPct val="90000"/>
              </a:lnSpc>
            </a:pPr>
            <a:r>
              <a:rPr lang="en-GB" altLang="en-US" sz="2200">
                <a:latin typeface="Comic Sans MS" panose="030F0702030302020204" pitchFamily="66" charset="0"/>
              </a:rPr>
              <a:t>Writing is an essential tool in the learning process</a:t>
            </a:r>
          </a:p>
          <a:p>
            <a:pPr eaLnBrk="1" hangingPunct="1">
              <a:lnSpc>
                <a:spcPct val="90000"/>
              </a:lnSpc>
            </a:pPr>
            <a:r>
              <a:rPr lang="en-GB" altLang="en-US" sz="2200">
                <a:latin typeface="Comic Sans MS" panose="030F0702030302020204" pitchFamily="66" charset="0"/>
              </a:rPr>
              <a:t>We scaffold the children’s understanding of writing through a process – </a:t>
            </a:r>
            <a:r>
              <a:rPr lang="en-GB" altLang="en-US" sz="2200" i="1">
                <a:latin typeface="Comic Sans MS" panose="030F0702030302020204" pitchFamily="66" charset="0"/>
              </a:rPr>
              <a:t>familiarisation, modelled, shared, guided and independent</a:t>
            </a:r>
            <a:r>
              <a:rPr lang="en-GB" altLang="en-US" sz="2200">
                <a:latin typeface="Comic Sans MS" panose="030F0702030302020204" pitchFamily="66" charset="0"/>
              </a:rPr>
              <a:t> writing</a:t>
            </a:r>
          </a:p>
          <a:p>
            <a:pPr eaLnBrk="1" hangingPunct="1">
              <a:lnSpc>
                <a:spcPct val="90000"/>
              </a:lnSpc>
            </a:pPr>
            <a:r>
              <a:rPr lang="en-GB" altLang="en-US" sz="2200">
                <a:latin typeface="Comic Sans MS" panose="030F0702030302020204" pitchFamily="66" charset="0"/>
              </a:rPr>
              <a:t>This process takes 6-8 weeks for each writing type</a:t>
            </a:r>
          </a:p>
          <a:p>
            <a:pPr eaLnBrk="1" hangingPunct="1">
              <a:lnSpc>
                <a:spcPct val="90000"/>
              </a:lnSpc>
            </a:pPr>
            <a:r>
              <a:rPr lang="en-GB" altLang="en-US" sz="2200">
                <a:latin typeface="Comic Sans MS" panose="030F0702030302020204" pitchFamily="66" charset="0"/>
              </a:rPr>
              <a:t>Focus on </a:t>
            </a:r>
            <a:r>
              <a:rPr lang="en-GB" altLang="en-US" sz="2200" i="1">
                <a:latin typeface="Comic Sans MS" panose="030F0702030302020204" pitchFamily="66" charset="0"/>
              </a:rPr>
              <a:t>recount, procedure, report,</a:t>
            </a:r>
            <a:r>
              <a:rPr lang="en-GB" altLang="en-US" sz="2200">
                <a:latin typeface="Comic Sans MS" panose="030F0702030302020204" pitchFamily="66" charset="0"/>
              </a:rPr>
              <a:t> </a:t>
            </a:r>
            <a:r>
              <a:rPr lang="en-GB" altLang="en-US" sz="2200" i="1">
                <a:latin typeface="Comic Sans MS" panose="030F0702030302020204" pitchFamily="66" charset="0"/>
              </a:rPr>
              <a:t>narrative</a:t>
            </a:r>
            <a:r>
              <a:rPr lang="en-GB" altLang="en-US" sz="2200">
                <a:latin typeface="Comic Sans MS" panose="030F0702030302020204" pitchFamily="66" charset="0"/>
              </a:rPr>
              <a:t>, poetry and touch on </a:t>
            </a:r>
            <a:r>
              <a:rPr lang="en-GB" altLang="en-US" sz="2200" i="1">
                <a:latin typeface="Comic Sans MS" panose="030F0702030302020204" pitchFamily="66" charset="0"/>
              </a:rPr>
              <a:t>persuasive</a:t>
            </a:r>
          </a:p>
          <a:p>
            <a:pPr eaLnBrk="1" hangingPunct="1">
              <a:lnSpc>
                <a:spcPct val="90000"/>
              </a:lnSpc>
            </a:pPr>
            <a:r>
              <a:rPr lang="en-GB" altLang="en-US" sz="2200">
                <a:latin typeface="Comic Sans MS" panose="030F0702030302020204" pitchFamily="66" charset="0"/>
              </a:rPr>
              <a:t>Encourage pencil grip and emphasis on correct letter formation (All letters start from the top except ‘d’ &amp; ‘e’ which start in the middle)</a:t>
            </a:r>
          </a:p>
          <a:p>
            <a:pPr eaLnBrk="1" hangingPunct="1">
              <a:lnSpc>
                <a:spcPct val="90000"/>
              </a:lnSpc>
            </a:pPr>
            <a:r>
              <a:rPr lang="en-GB" altLang="en-US" sz="2200">
                <a:latin typeface="Comic Sans MS" panose="030F0702030302020204" pitchFamily="66" charset="0"/>
              </a:rPr>
              <a:t>Basic sentence structure using an increasing range of vocabulary as well as capital letters to start a sentence, and full stops, question marks, exclamation marks etc. to demarcate sentences</a:t>
            </a:r>
          </a:p>
          <a:p>
            <a:pPr eaLnBrk="1" hangingPunct="1">
              <a:lnSpc>
                <a:spcPct val="90000"/>
              </a:lnSpc>
            </a:pPr>
            <a:endParaRPr lang="en-GB" altLang="en-US" sz="2200" i="1">
              <a:latin typeface="Comic Sans MS" panose="030F0702030302020204" pitchFamily="66" charset="0"/>
            </a:endParaRPr>
          </a:p>
        </p:txBody>
      </p:sp>
      <p:sp>
        <p:nvSpPr>
          <p:cNvPr id="9218" name="Rectangle 2">
            <a:extLst>
              <a:ext uri="{FF2B5EF4-FFF2-40B4-BE49-F238E27FC236}">
                <a16:creationId xmlns:a16="http://schemas.microsoft.com/office/drawing/2014/main" id="{F0826807-7259-402E-861C-BE46BA66F412}"/>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Literacy - Writing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2D7A442B-CA4E-4579-AB2F-0722EEF9732D}"/>
              </a:ext>
            </a:extLst>
          </p:cNvPr>
          <p:cNvSpPr>
            <a:spLocks noGrp="1" noChangeArrowheads="1"/>
          </p:cNvSpPr>
          <p:nvPr>
            <p:ph idx="1"/>
          </p:nvPr>
        </p:nvSpPr>
        <p:spPr/>
        <p:txBody>
          <a:bodyPr>
            <a:normAutofit fontScale="85000" lnSpcReduction="20000"/>
          </a:bodyPr>
          <a:lstStyle/>
          <a:p>
            <a:pPr marL="365760" indent="-256032" eaLnBrk="1" fontAlgn="auto" hangingPunct="1">
              <a:lnSpc>
                <a:spcPct val="80000"/>
              </a:lnSpc>
              <a:spcAft>
                <a:spcPts val="0"/>
              </a:spcAft>
              <a:buFont typeface="Wingdings 3"/>
              <a:buChar char=""/>
              <a:defRPr/>
            </a:pPr>
            <a:r>
              <a:rPr lang="en-GB" dirty="0">
                <a:latin typeface="Comic Sans MS" pitchFamily="66" charset="0"/>
              </a:rPr>
              <a:t>Structured and progressive phonics programme which informs the teaching of phonics</a:t>
            </a:r>
          </a:p>
          <a:p>
            <a:pPr marL="365760" indent="-256032" eaLnBrk="1" fontAlgn="auto" hangingPunct="1">
              <a:lnSpc>
                <a:spcPct val="80000"/>
              </a:lnSpc>
              <a:spcAft>
                <a:spcPts val="0"/>
              </a:spcAft>
              <a:buFont typeface="Wingdings 3"/>
              <a:buChar char=""/>
              <a:defRPr/>
            </a:pPr>
            <a:r>
              <a:rPr lang="en-GB" dirty="0">
                <a:latin typeface="Comic Sans MS" pitchFamily="66" charset="0"/>
              </a:rPr>
              <a:t>Use Jolly Phonics and EA-SE Linguistic Phonics Programme</a:t>
            </a:r>
          </a:p>
          <a:p>
            <a:pPr marL="365760" indent="-256032" eaLnBrk="1" fontAlgn="auto" hangingPunct="1">
              <a:lnSpc>
                <a:spcPct val="80000"/>
              </a:lnSpc>
              <a:spcAft>
                <a:spcPts val="0"/>
              </a:spcAft>
              <a:buFont typeface="Wingdings 3"/>
              <a:buChar char=""/>
              <a:defRPr/>
            </a:pPr>
            <a:r>
              <a:rPr lang="en-GB" dirty="0">
                <a:latin typeface="Comic Sans MS" pitchFamily="66" charset="0"/>
              </a:rPr>
              <a:t>Phonics activities built into Task Board time</a:t>
            </a:r>
          </a:p>
          <a:p>
            <a:pPr>
              <a:lnSpc>
                <a:spcPct val="90000"/>
              </a:lnSpc>
              <a:defRPr/>
            </a:pPr>
            <a:r>
              <a:rPr lang="en-GB" dirty="0">
                <a:latin typeface="Comic Sans MS" pitchFamily="66" charset="0"/>
              </a:rPr>
              <a:t>Children will be taught to:</a:t>
            </a:r>
          </a:p>
          <a:p>
            <a:pPr marL="285750" indent="-285750">
              <a:lnSpc>
                <a:spcPct val="90000"/>
              </a:lnSpc>
              <a:buFontTx/>
              <a:buChar char="-"/>
              <a:defRPr/>
            </a:pPr>
            <a:r>
              <a:rPr lang="en-GB" sz="2600" dirty="0">
                <a:latin typeface="Comic Sans MS" panose="030F0702030302020204" pitchFamily="66" charset="0"/>
              </a:rPr>
              <a:t>Identify letter sounds and names</a:t>
            </a:r>
          </a:p>
          <a:p>
            <a:pPr marL="285750" indent="-285750">
              <a:lnSpc>
                <a:spcPct val="90000"/>
              </a:lnSpc>
              <a:buFontTx/>
              <a:buChar char="-"/>
              <a:defRPr/>
            </a:pPr>
            <a:r>
              <a:rPr lang="en-GB" sz="2600" dirty="0">
                <a:latin typeface="Comic Sans MS" panose="030F0702030302020204" pitchFamily="66" charset="0"/>
              </a:rPr>
              <a:t>Know words that rhyme</a:t>
            </a:r>
          </a:p>
          <a:p>
            <a:pPr marL="285750" indent="-285750">
              <a:lnSpc>
                <a:spcPct val="90000"/>
              </a:lnSpc>
              <a:buFontTx/>
              <a:buChar char="-"/>
              <a:defRPr/>
            </a:pPr>
            <a:r>
              <a:rPr lang="en-GB" sz="2600" dirty="0">
                <a:latin typeface="Comic Sans MS" panose="030F0702030302020204" pitchFamily="66" charset="0"/>
              </a:rPr>
              <a:t>Identify words that begin/end with same /different sound</a:t>
            </a:r>
          </a:p>
          <a:p>
            <a:pPr marL="285750" indent="-285750">
              <a:lnSpc>
                <a:spcPct val="90000"/>
              </a:lnSpc>
              <a:buFontTx/>
              <a:buChar char="-"/>
              <a:defRPr/>
            </a:pPr>
            <a:r>
              <a:rPr lang="en-GB" sz="2600" dirty="0">
                <a:latin typeface="Comic Sans MS" panose="030F0702030302020204" pitchFamily="66" charset="0"/>
              </a:rPr>
              <a:t>Identify words with the same/different middle vowel </a:t>
            </a:r>
          </a:p>
          <a:p>
            <a:pPr marL="285750" indent="-285750">
              <a:lnSpc>
                <a:spcPct val="90000"/>
              </a:lnSpc>
              <a:buFontTx/>
              <a:buChar char="-"/>
              <a:defRPr/>
            </a:pPr>
            <a:r>
              <a:rPr lang="en-GB" sz="2600" dirty="0">
                <a:latin typeface="Comic Sans MS" panose="030F0702030302020204" pitchFamily="66" charset="0"/>
              </a:rPr>
              <a:t>Identify different letter shapes – importance of sound/symbol correspondence</a:t>
            </a:r>
          </a:p>
          <a:p>
            <a:pPr marL="285750" indent="-285750">
              <a:lnSpc>
                <a:spcPct val="90000"/>
              </a:lnSpc>
              <a:buFontTx/>
              <a:buChar char="-"/>
              <a:defRPr/>
            </a:pPr>
            <a:r>
              <a:rPr lang="en-GB" sz="2600" dirty="0">
                <a:latin typeface="Comic Sans MS" panose="030F0702030302020204" pitchFamily="66" charset="0"/>
              </a:rPr>
              <a:t>Complete 42 sounds – improve skills of segmenting (break up) and blending (make sounds into words)</a:t>
            </a:r>
          </a:p>
          <a:p>
            <a:pPr marL="285750" indent="-285750">
              <a:lnSpc>
                <a:spcPct val="90000"/>
              </a:lnSpc>
              <a:buFontTx/>
              <a:buChar char="-"/>
              <a:defRPr/>
            </a:pPr>
            <a:r>
              <a:rPr lang="en-GB" sz="2600" dirty="0">
                <a:latin typeface="Comic Sans MS" panose="030F0702030302020204" pitchFamily="66" charset="0"/>
              </a:rPr>
              <a:t>10 minutes phonic blast everyday – constant practice develops skills and confidence</a:t>
            </a:r>
          </a:p>
          <a:p>
            <a:pPr marL="365760" indent="-256032" eaLnBrk="1" fontAlgn="auto" hangingPunct="1">
              <a:lnSpc>
                <a:spcPct val="80000"/>
              </a:lnSpc>
              <a:spcAft>
                <a:spcPts val="0"/>
              </a:spcAft>
              <a:buFont typeface="Wingdings 3"/>
              <a:buChar char=""/>
              <a:defRPr/>
            </a:pPr>
            <a:endParaRPr lang="en-GB" sz="2300" dirty="0">
              <a:latin typeface="Comic Sans MS" pitchFamily="66" charset="0"/>
            </a:endParaRPr>
          </a:p>
          <a:p>
            <a:pPr marL="0" indent="0" eaLnBrk="1" fontAlgn="auto" hangingPunct="1">
              <a:lnSpc>
                <a:spcPct val="80000"/>
              </a:lnSpc>
              <a:spcAft>
                <a:spcPts val="0"/>
              </a:spcAft>
              <a:buFont typeface="Wingdings" pitchFamily="2" charset="2"/>
              <a:buNone/>
              <a:defRPr/>
            </a:pPr>
            <a:endParaRPr lang="en-GB" sz="2400" b="1" dirty="0">
              <a:latin typeface="SassoonPrimaryInfant" pitchFamily="2" charset="0"/>
            </a:endParaRPr>
          </a:p>
        </p:txBody>
      </p:sp>
      <p:sp>
        <p:nvSpPr>
          <p:cNvPr id="10242" name="Rectangle 2">
            <a:extLst>
              <a:ext uri="{FF2B5EF4-FFF2-40B4-BE49-F238E27FC236}">
                <a16:creationId xmlns:a16="http://schemas.microsoft.com/office/drawing/2014/main" id="{3C3BFAB8-DDCA-4149-83B6-0F3CD9B3C349}"/>
              </a:ext>
            </a:extLst>
          </p:cNvPr>
          <p:cNvSpPr>
            <a:spLocks noGrp="1" noChangeArrowheads="1"/>
          </p:cNvSpPr>
          <p:nvPr>
            <p:ph type="title"/>
          </p:nvPr>
        </p:nvSpPr>
        <p:spPr>
          <a:xfrm>
            <a:off x="1350963" y="260350"/>
            <a:ext cx="7793037" cy="1462088"/>
          </a:xfrm>
        </p:spPr>
        <p:txBody>
          <a:bodyPr/>
          <a:lstStyle/>
          <a:p>
            <a:pPr eaLnBrk="1" fontAlgn="auto" hangingPunct="1">
              <a:spcAft>
                <a:spcPts val="0"/>
              </a:spcAft>
              <a:defRPr/>
            </a:pPr>
            <a:r>
              <a:rPr lang="en-GB" altLang="en-US">
                <a:latin typeface="Comic Sans MS" pitchFamily="66" charset="0"/>
              </a:rPr>
              <a:t>Phonological Awareness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E32B2013-3758-4740-9D3C-6F7CFD34A055}"/>
              </a:ext>
            </a:extLst>
          </p:cNvPr>
          <p:cNvSpPr>
            <a:spLocks noGrp="1" noChangeArrowheads="1"/>
          </p:cNvSpPr>
          <p:nvPr>
            <p:ph idx="1"/>
          </p:nvPr>
        </p:nvSpPr>
        <p:spPr>
          <a:xfrm>
            <a:off x="684213" y="1417638"/>
            <a:ext cx="8351837" cy="5251450"/>
          </a:xfrm>
        </p:spPr>
        <p:txBody>
          <a:bodyPr/>
          <a:lstStyle/>
          <a:p>
            <a:pPr eaLnBrk="1" hangingPunct="1">
              <a:lnSpc>
                <a:spcPct val="80000"/>
              </a:lnSpc>
              <a:buFont typeface="Wingdings" panose="05000000000000000000" pitchFamily="2" charset="2"/>
              <a:buNone/>
            </a:pPr>
            <a:r>
              <a:rPr lang="en-GB" altLang="en-US" sz="1400" b="1">
                <a:latin typeface="Comic Sans MS" panose="030F0702030302020204" pitchFamily="66" charset="0"/>
              </a:rPr>
              <a:t>Talking and Listening</a:t>
            </a:r>
          </a:p>
          <a:p>
            <a:pPr eaLnBrk="1" hangingPunct="1">
              <a:lnSpc>
                <a:spcPct val="80000"/>
              </a:lnSpc>
            </a:pPr>
            <a:r>
              <a:rPr lang="en-GB" altLang="en-US" sz="1400">
                <a:latin typeface="Comic Sans MS" panose="030F0702030302020204" pitchFamily="66" charset="0"/>
              </a:rPr>
              <a:t>Discussions, conversations, retelling stories etc. Emphasise the importance of listening as part of a conversation</a:t>
            </a:r>
          </a:p>
          <a:p>
            <a:pPr eaLnBrk="1" hangingPunct="1">
              <a:lnSpc>
                <a:spcPct val="80000"/>
              </a:lnSpc>
              <a:buFont typeface="Wingdings" panose="05000000000000000000" pitchFamily="2" charset="2"/>
              <a:buNone/>
            </a:pPr>
            <a:r>
              <a:rPr lang="en-GB" altLang="en-US" sz="1400" b="1">
                <a:latin typeface="Comic Sans MS" panose="030F0702030302020204" pitchFamily="66" charset="0"/>
              </a:rPr>
              <a:t>Reading</a:t>
            </a:r>
          </a:p>
          <a:p>
            <a:pPr eaLnBrk="1" hangingPunct="1">
              <a:lnSpc>
                <a:spcPct val="80000"/>
              </a:lnSpc>
            </a:pPr>
            <a:r>
              <a:rPr lang="en-GB" altLang="en-US" sz="1400">
                <a:latin typeface="Comic Sans MS" panose="030F0702030302020204" pitchFamily="66" charset="0"/>
              </a:rPr>
              <a:t>Read (to and with your child) a variety of texts – fiction/non-fiction, poetry, comics, print in the environment etc.</a:t>
            </a:r>
          </a:p>
          <a:p>
            <a:pPr eaLnBrk="1" hangingPunct="1">
              <a:lnSpc>
                <a:spcPct val="80000"/>
              </a:lnSpc>
            </a:pPr>
            <a:r>
              <a:rPr lang="en-GB" altLang="en-US" sz="1400">
                <a:latin typeface="Comic Sans MS" panose="030F0702030302020204" pitchFamily="66" charset="0"/>
              </a:rPr>
              <a:t>Talk about books – predict/describe/discuss/talk about characters and settings/alternative endings – what might happen if....?</a:t>
            </a:r>
          </a:p>
          <a:p>
            <a:pPr eaLnBrk="1" hangingPunct="1">
              <a:lnSpc>
                <a:spcPct val="80000"/>
              </a:lnSpc>
            </a:pPr>
            <a:r>
              <a:rPr lang="en-GB" altLang="en-US" sz="1400">
                <a:latin typeface="Comic Sans MS" panose="030F0702030302020204" pitchFamily="66" charset="0"/>
              </a:rPr>
              <a:t>Visit the library – be aware of what your child likes to read/choices they make</a:t>
            </a:r>
          </a:p>
          <a:p>
            <a:pPr eaLnBrk="1" hangingPunct="1">
              <a:lnSpc>
                <a:spcPct val="80000"/>
              </a:lnSpc>
            </a:pPr>
            <a:r>
              <a:rPr lang="en-GB" altLang="en-US" sz="1400">
                <a:latin typeface="Comic Sans MS" panose="030F0702030302020204" pitchFamily="66" charset="0"/>
              </a:rPr>
              <a:t>Read bedtime stories – just like ourselves, a favourite book may be read many times</a:t>
            </a:r>
          </a:p>
          <a:p>
            <a:pPr eaLnBrk="1" hangingPunct="1">
              <a:lnSpc>
                <a:spcPct val="80000"/>
              </a:lnSpc>
            </a:pPr>
            <a:r>
              <a:rPr lang="en-GB" altLang="en-US" sz="1400">
                <a:latin typeface="Comic Sans MS" panose="030F0702030302020204" pitchFamily="66" charset="0"/>
              </a:rPr>
              <a:t>Let your children see you read</a:t>
            </a:r>
            <a:endParaRPr lang="en-GB" altLang="en-US" sz="1400">
              <a:solidFill>
                <a:srgbClr val="FF0000"/>
              </a:solidFill>
              <a:latin typeface="Comic Sans MS" panose="030F0702030302020204" pitchFamily="66" charset="0"/>
            </a:endParaRPr>
          </a:p>
          <a:p>
            <a:pPr eaLnBrk="1" hangingPunct="1">
              <a:lnSpc>
                <a:spcPct val="80000"/>
              </a:lnSpc>
              <a:buFont typeface="Wingdings" panose="05000000000000000000" pitchFamily="2" charset="2"/>
              <a:buNone/>
            </a:pPr>
            <a:r>
              <a:rPr lang="en-GB" altLang="en-US" sz="1400" b="1">
                <a:latin typeface="Comic Sans MS" panose="030F0702030302020204" pitchFamily="66" charset="0"/>
              </a:rPr>
              <a:t>Writing</a:t>
            </a:r>
          </a:p>
          <a:p>
            <a:pPr eaLnBrk="1" hangingPunct="1">
              <a:lnSpc>
                <a:spcPct val="80000"/>
              </a:lnSpc>
            </a:pPr>
            <a:r>
              <a:rPr lang="en-GB" altLang="en-US" sz="1400">
                <a:latin typeface="Comic Sans MS" panose="030F0702030302020204" pitchFamily="66" charset="0"/>
              </a:rPr>
              <a:t>Develop gross and fine motor skills</a:t>
            </a:r>
          </a:p>
          <a:p>
            <a:pPr eaLnBrk="1" hangingPunct="1">
              <a:lnSpc>
                <a:spcPct val="80000"/>
              </a:lnSpc>
            </a:pPr>
            <a:r>
              <a:rPr lang="en-GB" altLang="en-US" sz="1400">
                <a:latin typeface="Comic Sans MS" panose="030F0702030302020204" pitchFamily="66" charset="0"/>
              </a:rPr>
              <a:t>Use a variety of tools – pencils, paintbrushes, chalk, scissors etc.</a:t>
            </a:r>
          </a:p>
          <a:p>
            <a:pPr eaLnBrk="1" hangingPunct="1">
              <a:lnSpc>
                <a:spcPct val="80000"/>
              </a:lnSpc>
            </a:pPr>
            <a:r>
              <a:rPr lang="en-GB" altLang="en-US" sz="1400">
                <a:latin typeface="Comic Sans MS" panose="030F0702030302020204" pitchFamily="66" charset="0"/>
              </a:rPr>
              <a:t>Write for fun – practise letter formation in lots of fun ways e.g. with chalk, paintbrushes and water outside, writing with your finger in shaving foam etc, highlight differences between letters, words and sentences – write labels, lists, make cards, posters, books etc.</a:t>
            </a:r>
          </a:p>
          <a:p>
            <a:pPr eaLnBrk="1" hangingPunct="1">
              <a:lnSpc>
                <a:spcPct val="80000"/>
              </a:lnSpc>
              <a:buFont typeface="Wingdings" panose="05000000000000000000" pitchFamily="2" charset="2"/>
              <a:buNone/>
            </a:pPr>
            <a:r>
              <a:rPr lang="en-GB" altLang="en-US" sz="1400" b="1">
                <a:latin typeface="Comic Sans MS" panose="030F0702030302020204" pitchFamily="66" charset="0"/>
              </a:rPr>
              <a:t>Phonics</a:t>
            </a:r>
          </a:p>
          <a:p>
            <a:pPr eaLnBrk="1" hangingPunct="1">
              <a:lnSpc>
                <a:spcPct val="80000"/>
              </a:lnSpc>
            </a:pPr>
            <a:r>
              <a:rPr lang="en-GB" altLang="en-US" sz="1400">
                <a:latin typeface="Comic Sans MS" panose="030F0702030302020204" pitchFamily="66" charset="0"/>
              </a:rPr>
              <a:t>Practise building words with magnetic letters or paper squares</a:t>
            </a:r>
          </a:p>
          <a:p>
            <a:pPr eaLnBrk="1" hangingPunct="1">
              <a:lnSpc>
                <a:spcPct val="80000"/>
              </a:lnSpc>
            </a:pPr>
            <a:r>
              <a:rPr lang="en-GB" altLang="en-US" sz="1400">
                <a:latin typeface="Comic Sans MS" panose="030F0702030302020204" pitchFamily="66" charset="0"/>
              </a:rPr>
              <a:t>Make new words by changing for example, the first letter, last letter or medial vowel</a:t>
            </a:r>
          </a:p>
        </p:txBody>
      </p:sp>
      <p:sp>
        <p:nvSpPr>
          <p:cNvPr id="11266" name="Rectangle 2">
            <a:extLst>
              <a:ext uri="{FF2B5EF4-FFF2-40B4-BE49-F238E27FC236}">
                <a16:creationId xmlns:a16="http://schemas.microsoft.com/office/drawing/2014/main" id="{8D6C4683-A53E-4383-A162-1E9E0A028E14}"/>
              </a:ext>
            </a:extLst>
          </p:cNvPr>
          <p:cNvSpPr>
            <a:spLocks noGrp="1" noChangeArrowheads="1"/>
          </p:cNvSpPr>
          <p:nvPr>
            <p:ph type="title"/>
          </p:nvPr>
        </p:nvSpPr>
        <p:spPr/>
        <p:txBody>
          <a:bodyPr/>
          <a:lstStyle/>
          <a:p>
            <a:pPr eaLnBrk="1" fontAlgn="auto" hangingPunct="1">
              <a:spcAft>
                <a:spcPts val="0"/>
              </a:spcAft>
              <a:defRPr/>
            </a:pPr>
            <a:r>
              <a:rPr lang="en-GB" altLang="en-US">
                <a:latin typeface="Comic Sans MS" pitchFamily="66" charset="0"/>
              </a:rPr>
              <a:t>What you can do to help</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1109</TotalTime>
  <Words>1508</Words>
  <Application>Microsoft Office PowerPoint</Application>
  <PresentationFormat>On-screen Show (4:3)</PresentationFormat>
  <Paragraphs>132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Welcome to Primary 2  Mrs Tunney</vt:lpstr>
      <vt:lpstr>Learning Areas</vt:lpstr>
      <vt:lpstr>Mathematics &amp; Numeracy</vt:lpstr>
      <vt:lpstr>What you can do to help</vt:lpstr>
      <vt:lpstr>Literacy – Talking and Listening</vt:lpstr>
      <vt:lpstr>Literacy - Reading</vt:lpstr>
      <vt:lpstr>Literacy - Writing</vt:lpstr>
      <vt:lpstr>Phonological Awareness</vt:lpstr>
      <vt:lpstr>What you can do to help</vt:lpstr>
      <vt:lpstr>The World Around Us</vt:lpstr>
      <vt:lpstr>Religion</vt:lpstr>
      <vt:lpstr>Personal Development &amp; Mutual Understanding</vt:lpstr>
      <vt:lpstr>Arts and PD&amp;M</vt:lpstr>
      <vt:lpstr>Homework</vt:lpstr>
      <vt:lpstr>Other Areas</vt:lpstr>
      <vt:lpstr>Thank you!</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Primary 2</dc:title>
  <dc:creator>Claire Marie McCusker</dc:creator>
  <cp:lastModifiedBy>Unknown User</cp:lastModifiedBy>
  <cp:revision>92</cp:revision>
  <cp:lastPrinted>2017-10-25T16:43:01Z</cp:lastPrinted>
  <dcterms:created xsi:type="dcterms:W3CDTF">2009-09-12T20:40:47Z</dcterms:created>
  <dcterms:modified xsi:type="dcterms:W3CDTF">2021-09-30T16:25:37Z</dcterms:modified>
</cp:coreProperties>
</file>