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8" r:id="rId14"/>
    <p:sldId id="269" r:id="rId15"/>
    <p:sldId id="270" r:id="rId16"/>
    <p:sldId id="271" r:id="rId17"/>
    <p:sldId id="275"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27/10/2022</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27/10/2022</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9.jpeg"/><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rPr>
              <a:t>Primary 5 </a:t>
            </a: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7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rPr>
              <a:t>Welcome to St. Patrick’s Primary  Curriculum Presentation</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7836626" cy="4801314"/>
          </a:xfrm>
          <a:prstGeom prst="rect">
            <a:avLst/>
          </a:prstGeom>
        </p:spPr>
        <p:txBody>
          <a:bodyPr wrap="square">
            <a:spAutoFit/>
          </a:bodyPr>
          <a:lstStyle/>
          <a:p>
            <a:pPr>
              <a:lnSpc>
                <a:spcPct val="90000"/>
              </a:lnSpc>
              <a:defRPr/>
            </a:pPr>
            <a:r>
              <a:rPr lang="en-GB" altLang="en-US" sz="2000" dirty="0"/>
              <a:t>In P5 we encourage </a:t>
            </a:r>
            <a:r>
              <a:rPr lang="en-GB" altLang="en-US" sz="2000" dirty="0">
                <a:cs typeface="Calibri" panose="020F0502020204030204" pitchFamily="34" charset="0"/>
              </a:rPr>
              <a:t>the</a:t>
            </a:r>
            <a:r>
              <a:rPr lang="en-GB" altLang="en-US" sz="2000" dirty="0"/>
              <a:t> children to write independently as </a:t>
            </a:r>
          </a:p>
          <a:p>
            <a:pPr>
              <a:lnSpc>
                <a:spcPct val="90000"/>
              </a:lnSpc>
              <a:defRPr/>
            </a:pPr>
            <a:r>
              <a:rPr lang="en-GB" altLang="en-US" sz="2000" dirty="0"/>
              <a:t>much as possible, whilst providing them with many</a:t>
            </a:r>
          </a:p>
          <a:p>
            <a:pPr>
              <a:lnSpc>
                <a:spcPct val="90000"/>
              </a:lnSpc>
              <a:defRPr/>
            </a:pPr>
            <a:r>
              <a:rPr lang="en-GB" altLang="en-US" sz="2000" dirty="0"/>
              <a:t>opportunities to develop their confidence and ability in this </a:t>
            </a:r>
          </a:p>
          <a:p>
            <a:pPr>
              <a:lnSpc>
                <a:spcPct val="90000"/>
              </a:lnSpc>
              <a:defRPr/>
            </a:pPr>
            <a:r>
              <a:rPr lang="en-GB" altLang="en-US" sz="2000" dirty="0"/>
              <a:t>area. In P5 the children explore various form of writing. </a:t>
            </a:r>
          </a:p>
          <a:p>
            <a:pPr>
              <a:lnSpc>
                <a:spcPct val="90000"/>
              </a:lnSpc>
              <a:defRPr/>
            </a:pPr>
            <a:r>
              <a:rPr lang="en-GB" altLang="en-US" sz="2000" dirty="0"/>
              <a:t>The more your child writes the more confident they will</a:t>
            </a:r>
          </a:p>
          <a:p>
            <a:pPr>
              <a:lnSpc>
                <a:spcPct val="90000"/>
              </a:lnSpc>
              <a:defRPr/>
            </a:pPr>
            <a:r>
              <a:rPr lang="en-GB" altLang="en-US" sz="2000" dirty="0"/>
              <a:t>become. </a:t>
            </a:r>
          </a:p>
          <a:p>
            <a:pPr>
              <a:lnSpc>
                <a:spcPct val="90000"/>
              </a:lnSpc>
              <a:defRPr/>
            </a:pPr>
            <a:endParaRPr lang="en-GB" altLang="en-US" sz="2000" dirty="0"/>
          </a:p>
          <a:p>
            <a:pPr>
              <a:lnSpc>
                <a:spcPct val="90000"/>
              </a:lnSpc>
              <a:defRPr/>
            </a:pPr>
            <a:r>
              <a:rPr lang="en-GB" altLang="en-US" sz="2000" dirty="0"/>
              <a:t>At home, you can help build your child's confidence by</a:t>
            </a:r>
          </a:p>
          <a:p>
            <a:pPr>
              <a:lnSpc>
                <a:spcPct val="90000"/>
              </a:lnSpc>
              <a:defRPr/>
            </a:pPr>
            <a:r>
              <a:rPr lang="en-GB" altLang="en-US" sz="2000" dirty="0"/>
              <a:t>offering  various writing opportunities. These may</a:t>
            </a:r>
          </a:p>
          <a:p>
            <a:pPr>
              <a:lnSpc>
                <a:spcPct val="90000"/>
              </a:lnSpc>
              <a:defRPr/>
            </a:pPr>
            <a:r>
              <a:rPr lang="en-GB" altLang="en-US" sz="2000" dirty="0"/>
              <a:t>include writing:</a:t>
            </a:r>
          </a:p>
          <a:p>
            <a:pPr algn="ctr">
              <a:lnSpc>
                <a:spcPct val="90000"/>
              </a:lnSpc>
              <a:defRPr/>
            </a:pPr>
            <a:endParaRPr lang="en-GB" altLang="en-US" sz="2000" dirty="0"/>
          </a:p>
          <a:p>
            <a:pPr marL="342900" indent="-342900">
              <a:lnSpc>
                <a:spcPct val="90000"/>
              </a:lnSpc>
              <a:buFont typeface="Arial" panose="020B0604020202020204" pitchFamily="34" charset="0"/>
              <a:buChar char="•"/>
              <a:defRPr/>
            </a:pPr>
            <a:r>
              <a:rPr lang="en-GB" altLang="en-US" sz="2000" dirty="0"/>
              <a:t>Thank you cards</a:t>
            </a:r>
          </a:p>
          <a:p>
            <a:pPr marL="342900" indent="-342900">
              <a:lnSpc>
                <a:spcPct val="90000"/>
              </a:lnSpc>
              <a:buFont typeface="Arial" panose="020B0604020202020204" pitchFamily="34" charset="0"/>
              <a:buChar char="•"/>
              <a:defRPr/>
            </a:pPr>
            <a:r>
              <a:rPr lang="en-GB" altLang="en-US" sz="2000" dirty="0"/>
              <a:t>Invitations</a:t>
            </a:r>
          </a:p>
          <a:p>
            <a:pPr marL="342900" indent="-342900">
              <a:lnSpc>
                <a:spcPct val="90000"/>
              </a:lnSpc>
              <a:buFont typeface="Arial" panose="020B0604020202020204" pitchFamily="34" charset="0"/>
              <a:buChar char="•"/>
              <a:defRPr/>
            </a:pPr>
            <a:r>
              <a:rPr lang="en-GB" altLang="en-US" sz="2000" dirty="0"/>
              <a:t>Letters to relatives </a:t>
            </a:r>
          </a:p>
          <a:p>
            <a:pPr marL="342900" indent="-342900">
              <a:lnSpc>
                <a:spcPct val="90000"/>
              </a:lnSpc>
              <a:buFont typeface="Arial" panose="020B0604020202020204" pitchFamily="34" charset="0"/>
              <a:buChar char="•"/>
              <a:defRPr/>
            </a:pPr>
            <a:r>
              <a:rPr lang="en-GB" altLang="en-US" sz="2000" dirty="0"/>
              <a:t>Creating posters and comics</a:t>
            </a:r>
          </a:p>
          <a:p>
            <a:pPr marL="342900" indent="-342900">
              <a:lnSpc>
                <a:spcPct val="90000"/>
              </a:lnSpc>
              <a:buFont typeface="Arial" panose="020B0604020202020204" pitchFamily="34" charset="0"/>
              <a:buChar char="•"/>
              <a:defRPr/>
            </a:pPr>
            <a:r>
              <a:rPr lang="en-GB" altLang="en-US" sz="2000" dirty="0"/>
              <a:t>Shopping lists </a:t>
            </a:r>
          </a:p>
          <a:p>
            <a:pPr marL="342900" indent="-342900">
              <a:lnSpc>
                <a:spcPct val="90000"/>
              </a:lnSpc>
              <a:buFont typeface="Arial" panose="020B0604020202020204" pitchFamily="34" charset="0"/>
              <a:buChar char="•"/>
              <a:defRPr/>
            </a:pPr>
            <a:r>
              <a:rPr lang="en-GB" altLang="en-US" sz="2000" dirty="0"/>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10162583" cy="1676603"/>
          </a:xfrm>
        </p:spPr>
        <p:txBody>
          <a:bodyPr vert="horz" lIns="91440" tIns="45720" rIns="91440" bIns="45720" rtlCol="0" anchor="ctr">
            <a:normAutofit/>
          </a:bodyPr>
          <a:lstStyle/>
          <a:p>
            <a:r>
              <a:rPr lang="en-US" dirty="0"/>
              <a:t>Developing 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962" y="1781921"/>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1705927" y="373321"/>
            <a:ext cx="8088313" cy="5232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Strategies</a:t>
            </a: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20032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4968876" y="4071042"/>
            <a:ext cx="1810111" cy="369332"/>
          </a:xfrm>
          <a:prstGeom prst="rect">
            <a:avLst/>
          </a:prstGeom>
        </p:spPr>
        <p:txBody>
          <a:bodyPr wrap="none">
            <a:spAutoFit/>
          </a:bodyPr>
          <a:lstStyle/>
          <a:p>
            <a:pPr algn="ctr">
              <a:spcBef>
                <a:spcPct val="50000"/>
              </a:spcBef>
            </a:pPr>
            <a:r>
              <a:rPr lang="en-GB" altLang="en-US" dirty="0">
                <a:solidFill>
                  <a:schemeClr val="accent6"/>
                </a:solidFill>
                <a:latin typeface="Comic Sans MS" panose="030F0702030302020204" pitchFamily="66" charset="0"/>
              </a:rPr>
              <a:t>LEND A HAND</a:t>
            </a:r>
          </a:p>
        </p:txBody>
      </p:sp>
    </p:spTree>
    <p:extLst>
      <p:ext uri="{BB962C8B-B14F-4D97-AF65-F5344CB8AC3E}">
        <p14:creationId xmlns:p14="http://schemas.microsoft.com/office/powerpoint/2010/main" val="2747723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Calibri" panose="020F0502020204030204" pitchFamily="34" charset="0"/>
                <a:cs typeface="Calibri" panose="020F0502020204030204" pitchFamily="34" charset="0"/>
              </a:rPr>
              <a:t>Mental Maths</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1" y="4965398"/>
            <a:ext cx="2879525" cy="1508105"/>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Calibri" panose="020F0502020204030204" pitchFamily="34" charset="0"/>
                <a:cs typeface="Calibri" panose="020F0502020204030204" pitchFamily="34" charset="0"/>
              </a:rPr>
              <a:t>Data Handling</a:t>
            </a:r>
          </a:p>
          <a:p>
            <a:pPr algn="ctr" eaLnBrk="1" hangingPunct="1">
              <a:spcBef>
                <a:spcPct val="0"/>
              </a:spcBef>
              <a:buFontTx/>
              <a:buNone/>
            </a:pPr>
            <a:r>
              <a:rPr lang="en-GB" altLang="en-US" sz="1800" dirty="0">
                <a:latin typeface="Calibri" panose="020F0502020204030204" pitchFamily="34" charset="0"/>
                <a:cs typeface="Calibri" panose="020F0502020204030204" pitchFamily="34" charset="0"/>
              </a:rPr>
              <a:t>Collect and present data in a variety of ways using different scales and classification programmes.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203848" y="1688642"/>
            <a:ext cx="5857732" cy="317009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dirty="0">
                <a:latin typeface="Calibri" panose="020F0502020204030204" pitchFamily="34" charset="0"/>
                <a:cs typeface="Calibri" panose="020F0502020204030204" pitchFamily="34" charset="0"/>
              </a:rPr>
              <a:t>Number</a:t>
            </a:r>
            <a:r>
              <a:rPr lang="en-GB" altLang="en-US" sz="2000" dirty="0">
                <a:latin typeface="Calibri" panose="020F0502020204030204" pitchFamily="34" charset="0"/>
                <a:cs typeface="Calibri" panose="020F0502020204030204" pitchFamily="34" charset="0"/>
              </a:rPr>
              <a:t> </a:t>
            </a:r>
          </a:p>
          <a:p>
            <a:pPr algn="ctr">
              <a:spcBef>
                <a:spcPct val="0"/>
              </a:spcBef>
              <a:buNone/>
            </a:pPr>
            <a:r>
              <a:rPr lang="en-GB" altLang="en-US" sz="2000" dirty="0">
                <a:latin typeface="+mn-lt"/>
              </a:rPr>
              <a:t>Working with numbers to </a:t>
            </a:r>
          </a:p>
          <a:p>
            <a:pPr algn="ctr">
              <a:spcBef>
                <a:spcPct val="0"/>
              </a:spcBef>
              <a:buNone/>
            </a:pPr>
            <a:r>
              <a:rPr lang="en-GB" altLang="en-US" sz="2000" dirty="0">
                <a:latin typeface="+mn-lt"/>
              </a:rPr>
              <a:t>10 000. To include place value and number recognition, addition, subtraction (vertical and line method), multiplication, division (both mental and written strategies), word problems, money (up to £9999 when working with £ only and £99.99 when working with £ and p, change within £20) and fractions.</a:t>
            </a:r>
          </a:p>
          <a:p>
            <a:pPr algn="ctr" eaLnBrk="1" hangingPunct="1">
              <a:spcBef>
                <a:spcPct val="0"/>
              </a:spcBef>
              <a:buFontTx/>
              <a:buNone/>
            </a:pPr>
            <a:endParaRPr lang="en-GB" altLang="en-US" sz="2000" dirty="0">
              <a:latin typeface="Calibri" panose="020F0502020204030204" pitchFamily="34" charset="0"/>
              <a:cs typeface="Calibri" panose="020F0502020204030204" pitchFamily="34" charset="0"/>
            </a:endParaRP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44365" y="1527042"/>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Measures</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203848" y="4965398"/>
            <a:ext cx="2901923" cy="1323439"/>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GB" altLang="en-US" sz="2000" dirty="0">
                <a:latin typeface="+mn-lt"/>
              </a:rPr>
              <a:t>Learning key facts </a:t>
            </a:r>
            <a:r>
              <a:rPr lang="en-GB" altLang="en-US" sz="2000" dirty="0" err="1">
                <a:latin typeface="+mn-lt"/>
              </a:rPr>
              <a:t>e.g</a:t>
            </a:r>
            <a:r>
              <a:rPr lang="en-GB" altLang="en-US" sz="2000" dirty="0">
                <a:latin typeface="+mn-lt"/>
              </a:rPr>
              <a:t> </a:t>
            </a:r>
            <a:r>
              <a:rPr lang="en-GB" altLang="en-US" sz="2000" b="1" dirty="0">
                <a:latin typeface="+mn-lt"/>
              </a:rPr>
              <a:t>times tables </a:t>
            </a:r>
            <a:r>
              <a:rPr lang="en-GB" altLang="en-US" sz="2000" dirty="0">
                <a:latin typeface="+mn-lt"/>
              </a:rPr>
              <a:t>and </a:t>
            </a:r>
            <a:r>
              <a:rPr lang="en-GB" altLang="en-US" sz="2000" b="1" dirty="0">
                <a:latin typeface="+mn-lt"/>
              </a:rPr>
              <a:t>corresponding division facts</a:t>
            </a:r>
            <a:r>
              <a:rPr lang="en-GB" altLang="en-US" sz="2000" dirty="0">
                <a:latin typeface="+mn-lt"/>
              </a:rPr>
              <a:t>.</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2943660" y="3669830"/>
            <a:ext cx="2958763" cy="3308598"/>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Shape and Space</a:t>
            </a:r>
          </a:p>
          <a:p>
            <a:pPr algn="ctr">
              <a:spcBef>
                <a:spcPct val="50000"/>
              </a:spcBef>
              <a:buNone/>
            </a:pPr>
            <a:r>
              <a:rPr lang="en-GB" altLang="en-US" sz="1800" dirty="0">
                <a:latin typeface="+mn-lt"/>
              </a:rPr>
              <a:t>Properties of 2D and 3D shapes (including </a:t>
            </a:r>
            <a:r>
              <a:rPr lang="en-US" altLang="en-US" sz="1800" dirty="0">
                <a:latin typeface="+mn-lt"/>
              </a:rPr>
              <a:t>prisms, pyramids, equilateral triangle and right-angled triangle)</a:t>
            </a:r>
            <a:r>
              <a:rPr lang="en-GB" altLang="en-US" sz="1800" dirty="0">
                <a:latin typeface="+mn-lt"/>
              </a:rPr>
              <a:t>,  tessellations, tangrams, symmetry (draw both horizontal and vertical lines), position, movement and direction and using programmable devices</a:t>
            </a:r>
            <a:endParaRPr lang="en-GB" altLang="en-US" sz="1800" b="1" i="1" u="sng" dirty="0">
              <a:latin typeface="+mn-lt"/>
              <a:cs typeface="Calibri" panose="020F0502020204030204" pitchFamily="34" charset="0"/>
            </a:endParaRP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3035553" y="-10354"/>
            <a:ext cx="5127031" cy="1676603"/>
          </a:xfrm>
        </p:spPr>
        <p:txBody>
          <a:bodyPr vert="horz" lIns="91440" tIns="45720" rIns="91440" bIns="45720" rtlCol="0" anchor="ctr">
            <a:normAutofit/>
          </a:bodyPr>
          <a:lstStyle/>
          <a:p>
            <a:r>
              <a:rPr lang="en-US" dirty="0"/>
              <a:t>      Numeracy in P5  </a:t>
            </a:r>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880027" y="4571358"/>
            <a:ext cx="2011936" cy="2131914"/>
          </a:xfrm>
          <a:prstGeom prst="rect">
            <a:avLst/>
          </a:prstGeom>
        </p:spPr>
      </p:pic>
    </p:spTree>
    <p:extLst>
      <p:ext uri="{BB962C8B-B14F-4D97-AF65-F5344CB8AC3E}">
        <p14:creationId xmlns:p14="http://schemas.microsoft.com/office/powerpoint/2010/main" val="109212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495066" cy="2800767"/>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rPr>
              <a:t>ICT</a:t>
            </a:r>
          </a:p>
          <a:p>
            <a:r>
              <a:rPr lang="en-GB" sz="1400" b="1" dirty="0">
                <a:solidFill>
                  <a:schemeClr val="accent2">
                    <a:lumMod val="75000"/>
                  </a:schemeClr>
                </a:solidFill>
              </a:rPr>
              <a:t>The following CCEA ‘Desirable Features’ will be covered this year;</a:t>
            </a:r>
          </a:p>
          <a:p>
            <a:endParaRPr lang="en-GB" b="1" dirty="0">
              <a:solidFill>
                <a:schemeClr val="accent2">
                  <a:lumMod val="75000"/>
                </a:schemeClr>
              </a:solidFill>
            </a:endParaRPr>
          </a:p>
          <a:p>
            <a:pPr algn="l">
              <a:buFont typeface="Arial" panose="020B0604020202020204" pitchFamily="34" charset="0"/>
              <a:buChar char="•"/>
            </a:pPr>
            <a:r>
              <a:rPr lang="en-GB" sz="1400" b="0" i="0" dirty="0">
                <a:solidFill>
                  <a:schemeClr val="tx1"/>
                </a:solidFill>
                <a:effectLst/>
              </a:rPr>
              <a:t>Computational Thinking and Coding (Interactive Design)</a:t>
            </a:r>
          </a:p>
          <a:p>
            <a:pPr algn="l"/>
            <a:endParaRPr lang="en-GB" sz="1400" b="0" i="0" dirty="0">
              <a:solidFill>
                <a:schemeClr val="tx1"/>
              </a:solidFill>
              <a:effectLst/>
            </a:endParaRPr>
          </a:p>
          <a:p>
            <a:pPr algn="l">
              <a:buFont typeface="Arial" panose="020B0604020202020204" pitchFamily="34" charset="0"/>
              <a:buChar char="•"/>
            </a:pPr>
            <a:r>
              <a:rPr lang="en-GB" sz="1400" b="0" i="0" dirty="0">
                <a:solidFill>
                  <a:schemeClr val="tx1"/>
                </a:solidFill>
                <a:effectLst/>
              </a:rPr>
              <a:t>Digital Art and Design (Working with Images)</a:t>
            </a:r>
          </a:p>
          <a:p>
            <a:pPr algn="l">
              <a:buFont typeface="Arial" panose="020B0604020202020204" pitchFamily="34" charset="0"/>
              <a:buChar char="•"/>
            </a:pPr>
            <a:endParaRPr lang="en-GB" sz="1400" b="0" i="0" dirty="0">
              <a:solidFill>
                <a:schemeClr val="tx1"/>
              </a:solidFill>
              <a:effectLst/>
            </a:endParaRPr>
          </a:p>
          <a:p>
            <a:pPr algn="l">
              <a:buFont typeface="Arial" panose="020B0604020202020204" pitchFamily="34" charset="0"/>
              <a:buChar char="•"/>
            </a:pPr>
            <a:r>
              <a:rPr lang="en-GB" sz="1400" b="0" i="0" dirty="0">
                <a:solidFill>
                  <a:schemeClr val="tx1"/>
                </a:solidFill>
                <a:effectLst/>
              </a:rPr>
              <a:t>Digital Storytelling: Presenting (Presenting)</a:t>
            </a:r>
          </a:p>
          <a:p>
            <a:pPr algn="l">
              <a:buFont typeface="Arial" panose="020B0604020202020204" pitchFamily="34" charset="0"/>
              <a:buChar char="•"/>
            </a:pPr>
            <a:endParaRPr lang="en-GB" sz="1400" b="0" i="0" dirty="0">
              <a:solidFill>
                <a:schemeClr val="tx1"/>
              </a:solidFill>
              <a:effectLst/>
            </a:endParaRPr>
          </a:p>
          <a:p>
            <a:pPr algn="l">
              <a:buFont typeface="Arial" panose="020B0604020202020204" pitchFamily="34" charset="0"/>
              <a:buChar char="•"/>
            </a:pPr>
            <a:r>
              <a:rPr lang="en-GB" sz="1400" b="0" i="0" dirty="0">
                <a:solidFill>
                  <a:schemeClr val="tx1"/>
                </a:solidFill>
                <a:effectLst/>
              </a:rPr>
              <a:t>Managing Data</a:t>
            </a:r>
          </a:p>
        </p:txBody>
      </p:sp>
      <p:sp>
        <p:nvSpPr>
          <p:cNvPr id="5" name="TextBox 4">
            <a:extLst>
              <a:ext uri="{FF2B5EF4-FFF2-40B4-BE49-F238E27FC236}">
                <a16:creationId xmlns:a16="http://schemas.microsoft.com/office/drawing/2014/main" id="{88215B2F-B7AD-4109-A011-08759550B19B}"/>
              </a:ext>
            </a:extLst>
          </p:cNvPr>
          <p:cNvSpPr txBox="1"/>
          <p:nvPr/>
        </p:nvSpPr>
        <p:spPr>
          <a:xfrm>
            <a:off x="4233752" y="2082978"/>
            <a:ext cx="3724495" cy="1846659"/>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7030A0"/>
                </a:solidFill>
              </a:rPr>
              <a:t>World Around Us</a:t>
            </a:r>
          </a:p>
          <a:p>
            <a:pPr>
              <a:spcBef>
                <a:spcPts val="1200"/>
              </a:spcBef>
              <a:buFont typeface="Arial" pitchFamily="34" charset="0"/>
              <a:buChar char="•"/>
            </a:pPr>
            <a:r>
              <a:rPr lang="en-GB" sz="1400" dirty="0"/>
              <a:t>Ancient Egypt</a:t>
            </a:r>
          </a:p>
          <a:p>
            <a:pPr>
              <a:spcBef>
                <a:spcPts val="1200"/>
              </a:spcBef>
              <a:buFont typeface="Arial" pitchFamily="34" charset="0"/>
              <a:buChar char="•"/>
            </a:pPr>
            <a:r>
              <a:rPr lang="en-GB" sz="1400" dirty="0"/>
              <a:t>Food Glorious Food</a:t>
            </a:r>
          </a:p>
          <a:p>
            <a:pPr>
              <a:spcBef>
                <a:spcPts val="1200"/>
              </a:spcBef>
              <a:buFont typeface="Arial" pitchFamily="34" charset="0"/>
              <a:buChar char="•"/>
            </a:pPr>
            <a:r>
              <a:rPr lang="en-GB" sz="1400" dirty="0"/>
              <a:t>Extreme Earth</a:t>
            </a:r>
          </a:p>
          <a:p>
            <a:pPr>
              <a:spcBef>
                <a:spcPts val="1200"/>
              </a:spcBef>
              <a:buFont typeface="Arial" pitchFamily="34" charset="0"/>
              <a:buChar char="•"/>
            </a:pPr>
            <a:endParaRPr lang="en-GB" sz="1400" dirty="0"/>
          </a:p>
        </p:txBody>
      </p:sp>
      <p:sp>
        <p:nvSpPr>
          <p:cNvPr id="6" name="TextBox 5">
            <a:extLst>
              <a:ext uri="{FF2B5EF4-FFF2-40B4-BE49-F238E27FC236}">
                <a16:creationId xmlns:a16="http://schemas.microsoft.com/office/drawing/2014/main" id="{1151F8B0-BC38-4B96-B7E9-94A4E1D4B7D7}"/>
              </a:ext>
            </a:extLst>
          </p:cNvPr>
          <p:cNvSpPr txBox="1"/>
          <p:nvPr/>
        </p:nvSpPr>
        <p:spPr>
          <a:xfrm>
            <a:off x="6653133" y="4711817"/>
            <a:ext cx="2876594" cy="1692771"/>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00B0F0"/>
                </a:solidFill>
              </a:rPr>
              <a:t>  ARTS</a:t>
            </a:r>
          </a:p>
          <a:p>
            <a:pPr marL="179388" indent="-179388">
              <a:spcBef>
                <a:spcPts val="1200"/>
              </a:spcBef>
              <a:buFont typeface="Arial" pitchFamily="34" charset="0"/>
              <a:buChar char="•"/>
            </a:pPr>
            <a:r>
              <a:rPr lang="en-GB" sz="1400" dirty="0"/>
              <a:t>Developed through the topic of world around us.</a:t>
            </a:r>
          </a:p>
          <a:p>
            <a:pPr marL="179388" indent="-179388">
              <a:spcBef>
                <a:spcPts val="1200"/>
              </a:spcBef>
              <a:buFont typeface="Arial" pitchFamily="34" charset="0"/>
              <a:buChar char="•"/>
            </a:pPr>
            <a:r>
              <a:rPr lang="en-GB" sz="1400" dirty="0"/>
              <a:t>Develop use of colour </a:t>
            </a:r>
          </a:p>
          <a:p>
            <a:pPr marL="179388" indent="-179388">
              <a:spcBef>
                <a:spcPts val="1200"/>
              </a:spcBef>
              <a:buFont typeface="Arial" pitchFamily="34" charset="0"/>
              <a:buChar char="•"/>
            </a:pPr>
            <a:r>
              <a:rPr lang="en-GB" sz="1400" dirty="0"/>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527704" y="2263214"/>
            <a:ext cx="2664296" cy="1969770"/>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FF0000"/>
                </a:solidFill>
              </a:rPr>
              <a:t>PE</a:t>
            </a:r>
          </a:p>
          <a:p>
            <a:pPr marL="179388" indent="-179388">
              <a:spcBef>
                <a:spcPts val="1200"/>
              </a:spcBef>
              <a:buFont typeface="Arial" pitchFamily="34" charset="0"/>
              <a:buChar char="•"/>
            </a:pPr>
            <a:r>
              <a:rPr lang="en-GB" sz="1400" i="1" dirty="0"/>
              <a:t>Tuesday and Thursday</a:t>
            </a:r>
          </a:p>
          <a:p>
            <a:pPr marL="179388" indent="-179388">
              <a:spcBef>
                <a:spcPts val="1200"/>
              </a:spcBef>
              <a:buFont typeface="Arial" pitchFamily="34" charset="0"/>
              <a:buChar char="•"/>
            </a:pPr>
            <a:r>
              <a:rPr lang="en-GB" sz="1400" dirty="0"/>
              <a:t>Focus on developing fundamental skills – balance,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8477" y="300963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231246" y="5527425"/>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1899" y="4917035"/>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3858" y="3784149"/>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spTree>
    <p:extLst>
      <p:ext uri="{BB962C8B-B14F-4D97-AF65-F5344CB8AC3E}">
        <p14:creationId xmlns:p14="http://schemas.microsoft.com/office/powerpoint/2010/main" val="387408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1938992"/>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rPr>
              <a:t>RELIGION – Grow in Love </a:t>
            </a:r>
          </a:p>
          <a:p>
            <a:pPr marL="342900" indent="-342900">
              <a:spcBef>
                <a:spcPts val="1200"/>
              </a:spcBef>
              <a:buFont typeface="Arial" panose="020B0604020202020204" pitchFamily="34" charset="0"/>
              <a:buChar char="•"/>
            </a:pPr>
            <a:r>
              <a:rPr lang="en-GB" sz="2000" dirty="0"/>
              <a:t>Be Supportive by helping your child to learn new prayers and hymns.</a:t>
            </a:r>
          </a:p>
          <a:p>
            <a:pPr marL="179388" indent="-179388">
              <a:spcBef>
                <a:spcPts val="1200"/>
              </a:spcBef>
              <a:buFont typeface="Arial" pitchFamily="34" charset="0"/>
              <a:buChar char="•"/>
            </a:pPr>
            <a:r>
              <a:rPr lang="en-GB" sz="2000" dirty="0"/>
              <a:t>Talking about times when you have and have not shown love. </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rPr>
              <a:t>PDMU</a:t>
            </a:r>
          </a:p>
          <a:p>
            <a:pPr marL="179388" indent="-179388">
              <a:spcBef>
                <a:spcPts val="1200"/>
              </a:spcBef>
              <a:buFont typeface="Arial" pitchFamily="34" charset="0"/>
              <a:buChar char="•"/>
            </a:pPr>
            <a:r>
              <a:rPr lang="en-GB" sz="2000" dirty="0"/>
              <a:t>Promote self esteem.</a:t>
            </a:r>
          </a:p>
          <a:p>
            <a:pPr marL="179388" indent="-179388">
              <a:spcBef>
                <a:spcPts val="1200"/>
              </a:spcBef>
              <a:buFont typeface="Arial" pitchFamily="34" charset="0"/>
              <a:buChar char="•"/>
            </a:pPr>
            <a:r>
              <a:rPr lang="en-GB" sz="2000" dirty="0"/>
              <a:t>Class Assembly</a:t>
            </a:r>
            <a:endParaRPr lang="en-GB" sz="2000" b="1" dirty="0"/>
          </a:p>
          <a:p>
            <a:pPr marL="179388" indent="-179388">
              <a:spcBef>
                <a:spcPts val="1200"/>
              </a:spcBef>
              <a:buFont typeface="Arial" pitchFamily="34" charset="0"/>
              <a:buChar char="•"/>
            </a:pPr>
            <a:r>
              <a:rPr lang="en-GB" sz="2000" dirty="0"/>
              <a:t>Talk about how to take care of themselves and others.</a:t>
            </a:r>
          </a:p>
          <a:p>
            <a:pPr marL="179388" indent="-179388">
              <a:spcBef>
                <a:spcPts val="1200"/>
              </a:spcBef>
              <a:buFont typeface="Arial" pitchFamily="34" charset="0"/>
              <a:buChar char="•"/>
            </a:pPr>
            <a:r>
              <a:rPr lang="en-GB" sz="2000" dirty="0"/>
              <a:t>Role in the community.</a:t>
            </a:r>
          </a:p>
          <a:p>
            <a:pPr marL="179388" indent="-179388">
              <a:spcBef>
                <a:spcPts val="1200"/>
              </a:spcBef>
              <a:buFont typeface="Arial" pitchFamily="34" charset="0"/>
              <a:buChar char="•"/>
            </a:pPr>
            <a:r>
              <a:rPr lang="en-GB" sz="2000" dirty="0"/>
              <a:t>Circle Time</a:t>
            </a:r>
          </a:p>
          <a:p>
            <a:pPr marL="179388" indent="-179388">
              <a:spcBef>
                <a:spcPts val="1200"/>
              </a:spcBef>
              <a:buFont typeface="Arial" pitchFamily="34" charset="0"/>
              <a:buChar char="•"/>
            </a:pPr>
            <a:r>
              <a:rPr lang="en-GB" sz="2000" dirty="0"/>
              <a:t>Teaching Core Values</a:t>
            </a:r>
          </a:p>
          <a:p>
            <a:pPr marL="179388" indent="-179388">
              <a:spcBef>
                <a:spcPts val="1200"/>
              </a:spcBef>
              <a:buFont typeface="Arial" pitchFamily="34" charset="0"/>
              <a:buChar char="•"/>
            </a:pPr>
            <a:r>
              <a:rPr lang="en-GB" sz="2000" dirty="0"/>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809775" y="5175861"/>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9652" y="4390049"/>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RE - PDMU</a:t>
            </a:r>
          </a:p>
        </p:txBody>
      </p:sp>
    </p:spTree>
    <p:extLst>
      <p:ext uri="{BB962C8B-B14F-4D97-AF65-F5344CB8AC3E}">
        <p14:creationId xmlns:p14="http://schemas.microsoft.com/office/powerpoint/2010/main" val="4200947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9C345220-4694-45E9-BEE1-12F6EE77C7FD}"/>
              </a:ext>
            </a:extLst>
          </p:cNvPr>
          <p:cNvSpPr>
            <a:spLocks noGrp="1" noChangeArrowheads="1"/>
          </p:cNvSpPr>
          <p:nvPr>
            <p:ph type="title"/>
          </p:nvPr>
        </p:nvSpPr>
        <p:spPr>
          <a:xfrm>
            <a:off x="2429242" y="446390"/>
            <a:ext cx="7772400" cy="731837"/>
          </a:xfrm>
          <a:solidFill>
            <a:schemeClr val="bg1"/>
          </a:solidFill>
        </p:spPr>
        <p:txBody>
          <a:bodyPr/>
          <a:lstStyle/>
          <a:p>
            <a:pPr algn="ctr" eaLnBrk="1" hangingPunct="1"/>
            <a:r>
              <a:rPr lang="en-GB" altLang="en-US" dirty="0">
                <a:latin typeface="Comic Sans MS" panose="030F0702030302020204" pitchFamily="66" charset="0"/>
              </a:rPr>
              <a:t>Shared Education	</a:t>
            </a:r>
          </a:p>
        </p:txBody>
      </p:sp>
      <p:sp>
        <p:nvSpPr>
          <p:cNvPr id="10" name="Rectangle 3">
            <a:extLst>
              <a:ext uri="{FF2B5EF4-FFF2-40B4-BE49-F238E27FC236}">
                <a16:creationId xmlns:a16="http://schemas.microsoft.com/office/drawing/2014/main" id="{8F39DDFF-CA25-4468-9FD9-A23240130E01}"/>
              </a:ext>
            </a:extLst>
          </p:cNvPr>
          <p:cNvSpPr txBox="1">
            <a:spLocks noChangeArrowheads="1"/>
          </p:cNvSpPr>
          <p:nvPr/>
        </p:nvSpPr>
        <p:spPr>
          <a:xfrm>
            <a:off x="260655" y="2231039"/>
            <a:ext cx="11436045" cy="4114293"/>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defRPr/>
            </a:pPr>
            <a:r>
              <a:rPr lang="en-GB" sz="2000" dirty="0">
                <a:latin typeface="Calibri" panose="020F0502020204030204" pitchFamily="34" charset="0"/>
                <a:cs typeface="Calibri" panose="020F0502020204030204" pitchFamily="34" charset="0"/>
              </a:rPr>
              <a:t>We are delighted to have received funding to able to  work with </a:t>
            </a:r>
            <a:r>
              <a:rPr lang="en-GB" sz="2000" dirty="0" err="1">
                <a:latin typeface="Calibri" panose="020F0502020204030204" pitchFamily="34" charset="0"/>
                <a:cs typeface="Calibri" panose="020F0502020204030204" pitchFamily="34" charset="0"/>
              </a:rPr>
              <a:t>Knocknagoney</a:t>
            </a:r>
            <a:r>
              <a:rPr lang="en-GB" sz="2000" dirty="0">
                <a:latin typeface="Calibri" panose="020F0502020204030204" pitchFamily="34" charset="0"/>
                <a:cs typeface="Calibri" panose="020F0502020204030204" pitchFamily="34" charset="0"/>
              </a:rPr>
              <a:t> Primary School in a shared education partnership within the Peace IV programme.</a:t>
            </a:r>
          </a:p>
          <a:p>
            <a:pPr>
              <a:buFontTx/>
              <a:buNone/>
              <a:defRPr/>
            </a:pPr>
            <a:endParaRPr lang="en-GB" altLang="en-US" sz="1800" dirty="0">
              <a:latin typeface="Calibri" panose="020F0502020204030204" pitchFamily="34" charset="0"/>
              <a:cs typeface="Calibri" panose="020F0502020204030204" pitchFamily="34" charset="0"/>
            </a:endParaRPr>
          </a:p>
          <a:p>
            <a:pPr algn="ctr">
              <a:buFontTx/>
              <a:buNone/>
              <a:defRPr/>
            </a:pPr>
            <a:r>
              <a:rPr lang="en-GB" altLang="en-US" sz="1800" b="1" i="1" u="sng" dirty="0">
                <a:latin typeface="Calibri" panose="020F0502020204030204" pitchFamily="34" charset="0"/>
                <a:cs typeface="Calibri" panose="020F0502020204030204" pitchFamily="34" charset="0"/>
              </a:rPr>
              <a:t>OUR AIMS</a:t>
            </a:r>
          </a:p>
          <a:p>
            <a:pPr>
              <a:buFontTx/>
              <a:buNone/>
              <a:defRPr/>
            </a:pPr>
            <a:endParaRPr lang="en-GB" altLang="en-US" sz="1800" dirty="0">
              <a:latin typeface="Calibri" panose="020F0502020204030204" pitchFamily="34" charset="0"/>
              <a:cs typeface="Calibri" panose="020F0502020204030204" pitchFamily="34" charset="0"/>
            </a:endParaRPr>
          </a:p>
          <a:p>
            <a:pPr>
              <a:buFontTx/>
              <a:buNone/>
              <a:defRPr/>
            </a:pPr>
            <a:r>
              <a:rPr lang="en-GB" altLang="en-US" sz="1800" dirty="0">
                <a:latin typeface="Calibri" panose="020F0502020204030204" pitchFamily="34" charset="0"/>
                <a:cs typeface="Calibri" panose="020F0502020204030204" pitchFamily="34" charset="0"/>
              </a:rPr>
              <a:t>The aims of the partnership are:</a:t>
            </a:r>
          </a:p>
          <a:p>
            <a:pPr>
              <a:buFontTx/>
              <a:buNone/>
              <a:defRPr/>
            </a:pPr>
            <a:r>
              <a:rPr lang="en-GB" altLang="en-US" sz="1800" dirty="0">
                <a:latin typeface="Calibri" panose="020F0502020204030204" pitchFamily="34" charset="0"/>
                <a:cs typeface="Calibri" panose="020F0502020204030204" pitchFamily="34" charset="0"/>
              </a:rPr>
              <a:t>•	To enable children to work collaboratively with one another through a range of outdoor learning activities.</a:t>
            </a:r>
          </a:p>
          <a:p>
            <a:pPr>
              <a:buFontTx/>
              <a:buNone/>
              <a:defRPr/>
            </a:pPr>
            <a:r>
              <a:rPr lang="en-GB" altLang="en-US" sz="1800" dirty="0">
                <a:latin typeface="Calibri" panose="020F0502020204030204" pitchFamily="34" charset="0"/>
                <a:cs typeface="Calibri" panose="020F0502020204030204" pitchFamily="34" charset="0"/>
              </a:rPr>
              <a:t>•	To get to know one another during identity days at the beginning and end of the year.</a:t>
            </a:r>
          </a:p>
          <a:p>
            <a:pPr>
              <a:buFontTx/>
              <a:buNone/>
              <a:defRPr/>
            </a:pPr>
            <a:r>
              <a:rPr lang="en-GB" altLang="en-US" sz="1800" dirty="0">
                <a:latin typeface="Calibri" panose="020F0502020204030204" pitchFamily="34" charset="0"/>
                <a:cs typeface="Calibri" panose="020F0502020204030204" pitchFamily="34" charset="0"/>
              </a:rPr>
              <a:t>•	To have fun and enjoy learning together.</a:t>
            </a:r>
          </a:p>
          <a:p>
            <a:pPr>
              <a:buFontTx/>
              <a:buNone/>
              <a:defRPr/>
            </a:pPr>
            <a:endParaRPr lang="en-GB" altLang="en-US" sz="2400" dirty="0">
              <a:latin typeface="Calibri" panose="020F0502020204030204" pitchFamily="34" charset="0"/>
              <a:cs typeface="Calibri" panose="020F0502020204030204" pitchFamily="34" charset="0"/>
            </a:endParaRPr>
          </a:p>
          <a:p>
            <a:pPr>
              <a:buFontTx/>
              <a:buNone/>
              <a:defRPr/>
            </a:pPr>
            <a:endParaRPr lang="en-GB" altLang="en-US" sz="2400" dirty="0">
              <a:latin typeface="Calibri" panose="020F0502020204030204" pitchFamily="34" charset="0"/>
              <a:cs typeface="Calibri" panose="020F0502020204030204" pitchFamily="34" charset="0"/>
            </a:endParaRPr>
          </a:p>
        </p:txBody>
      </p:sp>
      <p:pic>
        <p:nvPicPr>
          <p:cNvPr id="11" name="Picture 2" descr="Image result for st. patricks holywood">
            <a:extLst>
              <a:ext uri="{FF2B5EF4-FFF2-40B4-BE49-F238E27FC236}">
                <a16:creationId xmlns:a16="http://schemas.microsoft.com/office/drawing/2014/main" id="{1FA9943F-BE47-4E49-9B4F-563C75DC5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EB1824AE-2489-4531-969E-C6723EE76957}"/>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0FD05F64-29CF-4610-9581-8D6234BD8458}"/>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21">
            <a:extLst>
              <a:ext uri="{FF2B5EF4-FFF2-40B4-BE49-F238E27FC236}">
                <a16:creationId xmlns:a16="http://schemas.microsoft.com/office/drawing/2014/main" id="{6772EA37-F579-4A7D-A13B-11A3041C82A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46075" y="319088"/>
            <a:ext cx="18510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39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Calibri" panose="020F0502020204030204" pitchFamily="34" charset="0"/>
                <a:cs typeface="Calibri" panose="020F0502020204030204" pitchFamily="34" charset="0"/>
              </a:rPr>
              <a:t>Pay attention to the teacher’s signal</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Do your best work and do not disturb others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Use kind hands, feet and words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Show good manners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P5</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716723" y="2284413"/>
            <a:ext cx="8518525" cy="4078287"/>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t>Children will get homework weekly on a Monday and this is due back the following Friday. This will consist of daily tasks- two literacy activities, two maths activities, spelling sentences, dictionary work, a comprehension/ grammar activity and mental maths. </a:t>
            </a:r>
          </a:p>
          <a:p>
            <a:pPr marL="0" indent="0">
              <a:spcBef>
                <a:spcPts val="0"/>
              </a:spcBef>
              <a:buNone/>
              <a:defRPr/>
            </a:pPr>
            <a:endParaRPr lang="en-GB" altLang="en-US" sz="2400" dirty="0"/>
          </a:p>
          <a:p>
            <a:pPr>
              <a:spcBef>
                <a:spcPts val="0"/>
              </a:spcBef>
              <a:defRPr/>
            </a:pPr>
            <a:r>
              <a:rPr lang="en-GB" altLang="en-US" sz="2400" dirty="0"/>
              <a:t>From time to time, the children will have to complete project work and this will replace their Maths and English work for the time it takes to complete the project – except for weekly spelling and Mental Maths.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621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438F2856-7A40-441F-997E-A7E7BC21B9B0}"/>
              </a:ext>
            </a:extLst>
          </p:cNvPr>
          <p:cNvSpPr txBox="1">
            <a:spLocks noChangeArrowheads="1"/>
          </p:cNvSpPr>
          <p:nvPr/>
        </p:nvSpPr>
        <p:spPr bwMode="auto">
          <a:xfrm>
            <a:off x="323850" y="333375"/>
            <a:ext cx="7704138" cy="646113"/>
          </a:xfrm>
          <a:prstGeom prst="rect">
            <a:avLst/>
          </a:prstGeom>
          <a:solidFill>
            <a:schemeClr val="bg1"/>
          </a:solidFill>
          <a:ln>
            <a:solidFill>
              <a:schemeClr val="bg1"/>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3600">
                <a:latin typeface="Comic Sans MS" panose="030F0702030302020204" pitchFamily="66" charset="0"/>
              </a:rPr>
              <a:t>And finally please remember…</a:t>
            </a:r>
          </a:p>
        </p:txBody>
      </p:sp>
      <p:sp>
        <p:nvSpPr>
          <p:cNvPr id="5" name="Text Box 5">
            <a:extLst>
              <a:ext uri="{FF2B5EF4-FFF2-40B4-BE49-F238E27FC236}">
                <a16:creationId xmlns:a16="http://schemas.microsoft.com/office/drawing/2014/main" id="{A9A213C0-107F-404B-9E17-CF581876AA81}"/>
              </a:ext>
            </a:extLst>
          </p:cNvPr>
          <p:cNvSpPr txBox="1">
            <a:spLocks noChangeArrowheads="1"/>
          </p:cNvSpPr>
          <p:nvPr/>
        </p:nvSpPr>
        <p:spPr bwMode="auto">
          <a:xfrm>
            <a:off x="323850" y="2289175"/>
            <a:ext cx="8437562" cy="3046988"/>
          </a:xfrm>
          <a:prstGeom prst="rect">
            <a:avLst/>
          </a:prstGeom>
          <a:solidFill>
            <a:schemeClr val="bg1"/>
          </a:solidFill>
          <a:ln>
            <a:solidFill>
              <a:schemeClr val="bg1"/>
            </a:solidFill>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a:defRPr/>
            </a:pPr>
            <a:r>
              <a:rPr lang="en-GB" altLang="en-US" sz="2400" u="sng" dirty="0">
                <a:latin typeface="+mn-lt"/>
              </a:rPr>
              <a:t>Parental Permission:</a:t>
            </a:r>
            <a:r>
              <a:rPr lang="en-GB" altLang="en-US" sz="2400" dirty="0">
                <a:latin typeface="+mn-lt"/>
              </a:rPr>
              <a:t> If a different adult is collecting your child from school please ensure your child and the school are aware of this. Please ensure you fill out a Parental Permission for all adults and children who are allowed to collect your child. </a:t>
            </a:r>
          </a:p>
          <a:p>
            <a:pPr eaLnBrk="1" hangingPunct="1">
              <a:defRPr/>
            </a:pPr>
            <a:r>
              <a:rPr lang="en-GB" sz="2400" dirty="0">
                <a:latin typeface="+mn-lt"/>
                <a:cs typeface="Calibri" panose="020F0502020204030204" pitchFamily="34" charset="0"/>
              </a:rPr>
              <a:t> </a:t>
            </a:r>
          </a:p>
          <a:p>
            <a:pPr eaLnBrk="1" hangingPunct="1">
              <a:defRPr/>
            </a:pPr>
            <a:endParaRPr lang="en-GB" sz="2400" dirty="0">
              <a:latin typeface="Calibri" panose="020F0502020204030204" pitchFamily="34"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4C195D92-47EB-4A50-AA50-DFEF2933F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3F16135-0B6D-4D0A-9240-9229C4328A28}"/>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F4A1511-0991-414E-AE99-E85FA12456F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342" name="Picture 6" descr="Image result for parental permission clipart">
            <a:extLst>
              <a:ext uri="{FF2B5EF4-FFF2-40B4-BE49-F238E27FC236}">
                <a16:creationId xmlns:a16="http://schemas.microsoft.com/office/drawing/2014/main" id="{9158076C-B7DD-4D56-A2EF-4FE7C5D83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8409" y="2594674"/>
            <a:ext cx="21907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917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BD4E7-F6B3-44D9-AEFF-DE16EAA3A39A}"/>
              </a:ext>
            </a:extLst>
          </p:cNvPr>
          <p:cNvSpPr txBox="1">
            <a:spLocks/>
          </p:cNvSpPr>
          <p:nvPr/>
        </p:nvSpPr>
        <p:spPr>
          <a:xfrm>
            <a:off x="0" y="1752237"/>
            <a:ext cx="8920471" cy="1872512"/>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857250" indent="-857250">
              <a:buClr>
                <a:schemeClr val="accent3"/>
              </a:buClr>
              <a:buFont typeface="Arial" panose="020B0604020202020204" pitchFamily="34" charset="0"/>
              <a:buChar char="•"/>
              <a:defRPr/>
            </a:pPr>
            <a:r>
              <a:rPr lang="en-GB" dirty="0">
                <a:latin typeface="+mn-lt"/>
              </a:rPr>
              <a:t>What your child will be learning this year</a:t>
            </a:r>
          </a:p>
          <a:p>
            <a:pPr marL="857250" indent="-857250">
              <a:buClr>
                <a:schemeClr val="accent3"/>
              </a:buClr>
              <a:buFont typeface="Arial" panose="020B0604020202020204" pitchFamily="34" charset="0"/>
              <a:buChar char="•"/>
              <a:defRPr/>
            </a:pPr>
            <a:r>
              <a:rPr lang="en-GB" dirty="0">
                <a:latin typeface="+mn-lt"/>
              </a:rPr>
              <a:t> Areas of the Curriculum being covered in Primary 5  </a:t>
            </a:r>
          </a:p>
          <a:p>
            <a:pPr marL="857250" indent="-857250">
              <a:buClr>
                <a:schemeClr val="accent3"/>
              </a:buClr>
              <a:buFont typeface="Arial" panose="020B0604020202020204" pitchFamily="34" charset="0"/>
              <a:buChar char="•"/>
              <a:defRPr/>
            </a:pPr>
            <a:r>
              <a:rPr lang="en-GB" dirty="0">
                <a:latin typeface="+mn-lt"/>
              </a:rPr>
              <a:t> Topics within World Around Us</a:t>
            </a:r>
          </a:p>
          <a:p>
            <a:pPr marL="857250" indent="-857250">
              <a:buClr>
                <a:schemeClr val="accent3"/>
              </a:buClr>
              <a:buFont typeface="Arial" panose="020B0604020202020204" pitchFamily="34" charset="0"/>
              <a:buChar char="•"/>
              <a:defRPr/>
            </a:pPr>
            <a:r>
              <a:rPr lang="en-GB" dirty="0">
                <a:latin typeface="+mn-lt"/>
              </a:rPr>
              <a:t>Homework</a:t>
            </a:r>
          </a:p>
          <a:p>
            <a:pPr marL="857250" indent="-857250">
              <a:buClr>
                <a:schemeClr val="accent3"/>
              </a:buClr>
              <a:buFont typeface="Arial" panose="020B0604020202020204" pitchFamily="34" charset="0"/>
              <a:buChar char="•"/>
              <a:defRPr/>
            </a:pPr>
            <a:r>
              <a:rPr lang="en-GB" dirty="0">
                <a:latin typeface="+mn-lt"/>
              </a:rPr>
              <a:t>How you can help your child.</a:t>
            </a:r>
          </a:p>
        </p:txBody>
      </p:sp>
      <p:sp>
        <p:nvSpPr>
          <p:cNvPr id="6" name="Title 1">
            <a:extLst>
              <a:ext uri="{FF2B5EF4-FFF2-40B4-BE49-F238E27FC236}">
                <a16:creationId xmlns:a16="http://schemas.microsoft.com/office/drawing/2014/main" id="{E0A95F79-EE2A-42EA-B48F-B227D74BC08A}"/>
              </a:ext>
            </a:extLst>
          </p:cNvPr>
          <p:cNvSpPr txBox="1">
            <a:spLocks/>
          </p:cNvSpPr>
          <p:nvPr/>
        </p:nvSpPr>
        <p:spPr>
          <a:xfrm>
            <a:off x="689666" y="386200"/>
            <a:ext cx="6611095" cy="877433"/>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4000" kern="1200">
                <a:solidFill>
                  <a:srgbClr val="1754B2"/>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rgbClr val="7A7A7A"/>
                </a:solidFill>
                <a:effectLst/>
                <a:uLnTx/>
                <a:uFillTx/>
                <a:latin typeface="Calisto MT"/>
                <a:ea typeface="+mj-ea"/>
                <a:cs typeface="+mj-cs"/>
              </a:rPr>
              <a:t>What this PowerPoint will cover …</a:t>
            </a:r>
          </a:p>
        </p:txBody>
      </p:sp>
      <p:pic>
        <p:nvPicPr>
          <p:cNvPr id="7" name="Picture 2" descr="Image result for st. patricks holywood">
            <a:extLst>
              <a:ext uri="{FF2B5EF4-FFF2-40B4-BE49-F238E27FC236}">
                <a16:creationId xmlns:a16="http://schemas.microsoft.com/office/drawing/2014/main" id="{C0E6EEE1-B0B7-4F89-85AD-9B598E3A5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09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F50A6F3-9169-4707-BB9D-80295635DF64}"/>
              </a:ext>
            </a:extLst>
          </p:cNvPr>
          <p:cNvSpPr/>
          <p:nvPr/>
        </p:nvSpPr>
        <p:spPr>
          <a:xfrm>
            <a:off x="0" y="158690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C8306969-D3BE-42C8-9598-63E870158FB1}"/>
              </a:ext>
            </a:extLst>
          </p:cNvPr>
          <p:cNvSpPr/>
          <p:nvPr/>
        </p:nvSpPr>
        <p:spPr>
          <a:xfrm>
            <a:off x="0" y="181630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
            <a:extLst>
              <a:ext uri="{FF2B5EF4-FFF2-40B4-BE49-F238E27FC236}">
                <a16:creationId xmlns:a16="http://schemas.microsoft.com/office/drawing/2014/main" id="{0CDE13A6-FA90-4B9A-A970-69FD038620E1}"/>
              </a:ext>
            </a:extLst>
          </p:cNvPr>
          <p:cNvSpPr>
            <a:spLocks noGrp="1"/>
          </p:cNvSpPr>
          <p:nvPr>
            <p:ph type="title"/>
          </p:nvPr>
        </p:nvSpPr>
        <p:spPr>
          <a:xfrm>
            <a:off x="141317" y="5060197"/>
            <a:ext cx="7939310" cy="877433"/>
          </a:xfrm>
        </p:spPr>
        <p:txBody>
          <a:bodyPr>
            <a:noAutofit/>
          </a:bodyPr>
          <a:lstStyle/>
          <a:p>
            <a:pPr algn="ctr" eaLnBrk="1" hangingPunct="1"/>
            <a:r>
              <a:rPr lang="en-GB" sz="2400" b="1" dirty="0"/>
              <a:t>Reminder</a:t>
            </a:r>
            <a:br>
              <a:rPr lang="en-GB" sz="2400" dirty="0"/>
            </a:br>
            <a:r>
              <a:rPr lang="en-GB" sz="2400" dirty="0"/>
              <a:t>Children come to school for a 9am start. Children finish at 3pm Monday, Tuesday, Wednesday and Thursday. </a:t>
            </a:r>
            <a:br>
              <a:rPr lang="en-GB" sz="2400" dirty="0"/>
            </a:br>
            <a:r>
              <a:rPr lang="en-GB" sz="2400" dirty="0"/>
              <a:t>On Friday, children finish at 2pm. </a:t>
            </a:r>
          </a:p>
        </p:txBody>
      </p:sp>
      <p:pic>
        <p:nvPicPr>
          <p:cNvPr id="13" name="Picture 3">
            <a:extLst>
              <a:ext uri="{FF2B5EF4-FFF2-40B4-BE49-F238E27FC236}">
                <a16:creationId xmlns:a16="http://schemas.microsoft.com/office/drawing/2014/main" id="{227C45F4-0C40-42DA-BDA3-E963A24E9670}"/>
              </a:ext>
            </a:extLst>
          </p:cNvPr>
          <p:cNvPicPr>
            <a:picLocks noChangeAspect="1" noChangeArrowheads="1"/>
          </p:cNvPicPr>
          <p:nvPr/>
        </p:nvPicPr>
        <p:blipFill>
          <a:blip r:embed="rId3"/>
          <a:srcRect/>
          <a:stretch>
            <a:fillRect/>
          </a:stretch>
        </p:blipFill>
        <p:spPr bwMode="auto">
          <a:xfrm>
            <a:off x="7969755" y="2916355"/>
            <a:ext cx="4143213" cy="2582559"/>
          </a:xfrm>
          <a:prstGeom prst="rect">
            <a:avLst/>
          </a:prstGeom>
          <a:noFill/>
          <a:ln w="9525">
            <a:noFill/>
            <a:miter lim="800000"/>
            <a:headEnd/>
            <a:tailEnd/>
          </a:ln>
        </p:spPr>
      </p:pic>
    </p:spTree>
    <p:extLst>
      <p:ext uri="{BB962C8B-B14F-4D97-AF65-F5344CB8AC3E}">
        <p14:creationId xmlns:p14="http://schemas.microsoft.com/office/powerpoint/2010/main" val="381204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mn-lt"/>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Register by 9:05</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Break 10.35 -10.50</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Lunch 12.00-12.20– Children eat lunch in the classroom. </a:t>
            </a:r>
          </a:p>
          <a:p>
            <a:pPr lvl="0" algn="l" eaLnBrk="0" fontAlgn="base" hangingPunct="0">
              <a:lnSpc>
                <a:spcPct val="100000"/>
              </a:lnSpc>
              <a:spcBef>
                <a:spcPct val="20000"/>
              </a:spcBef>
              <a:spcAft>
                <a:spcPct val="0"/>
              </a:spcAft>
              <a:defRPr/>
            </a:pPr>
            <a:r>
              <a:rPr lang="en-GB" sz="1800" kern="0" dirty="0">
                <a:solidFill>
                  <a:srgbClr val="000000"/>
                </a:solidFill>
                <a:latin typeface="+mn-lt"/>
              </a:rPr>
              <a:t>                   12.20-1.00- Children play outside</a:t>
            </a: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Calibri" panose="020F0502020204030204" pitchFamily="34" charset="0"/>
                <a:cs typeface="Calibri" panose="020F0502020204030204" pitchFamily="34" charset="0"/>
              </a:rPr>
              <a:t>Develop a positive attitude towards school.</a:t>
            </a:r>
          </a:p>
          <a:p>
            <a:pPr algn="just">
              <a:defRPr/>
            </a:pPr>
            <a:r>
              <a:rPr lang="en-GB" altLang="en-US" dirty="0">
                <a:latin typeface="Calibri" panose="020F0502020204030204" pitchFamily="34" charset="0"/>
                <a:cs typeface="Calibri" panose="020F0502020204030204" pitchFamily="34" charset="0"/>
              </a:rPr>
              <a:t>Develop a mature, responsible attitude towards school work, practical and written.</a:t>
            </a:r>
          </a:p>
          <a:p>
            <a:pPr algn="just">
              <a:defRPr/>
            </a:pPr>
            <a:r>
              <a:rPr lang="en-GB" altLang="en-US" dirty="0">
                <a:latin typeface="Calibri" panose="020F0502020204030204" pitchFamily="34" charset="0"/>
                <a:cs typeface="Calibri" panose="020F0502020204030204" pitchFamily="34" charset="0"/>
              </a:rPr>
              <a:t>Develop confidence and self-esteem.</a:t>
            </a:r>
          </a:p>
          <a:p>
            <a:pPr algn="just">
              <a:defRPr/>
            </a:pPr>
            <a:r>
              <a:rPr lang="en-GB" altLang="en-US" dirty="0">
                <a:latin typeface="Calibri" panose="020F0502020204030204" pitchFamily="34" charset="0"/>
                <a:cs typeface="Calibri" panose="020F0502020204030204" pitchFamily="34" charset="0"/>
              </a:rPr>
              <a:t>Develop the ability to think for themselves and respond to questioning appropriately.</a:t>
            </a:r>
          </a:p>
          <a:p>
            <a:pPr algn="just">
              <a:defRPr/>
            </a:pPr>
            <a:r>
              <a:rPr lang="en-GB" altLang="en-US" dirty="0">
                <a:latin typeface="Calibri" panose="020F0502020204030204" pitchFamily="34"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mn-lt"/>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mn-lt"/>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a:latin typeface="+mn-lt"/>
              </a:rPr>
              <a:t>The pupils also have the opportunity to explore mindfulness through breathing and introspective exercises.   </a:t>
            </a:r>
          </a:p>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kern="0" dirty="0">
                <a:solidFill>
                  <a:srgbClr val="000000"/>
                </a:solidFill>
                <a:latin typeface="+mn-lt"/>
              </a:rPr>
              <a:t>Children will partake in weekly PDMU lessons.</a:t>
            </a:r>
            <a:endParaRPr lang="en-GB" sz="2400" kern="0" dirty="0">
              <a:solidFill>
                <a:srgbClr val="000000"/>
              </a:solidFill>
              <a:latin typeface="+mn-lt"/>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endParaRPr lang="en-GB" sz="1700" dirty="0"/>
          </a:p>
          <a:p>
            <a:pPr eaLnBrk="1" hangingPunct="1"/>
            <a:r>
              <a:rPr lang="en-GB" sz="1700" dirty="0"/>
              <a:t>Ensure children are wearing </a:t>
            </a:r>
            <a:r>
              <a:rPr lang="en-GB" sz="1700" b="1" dirty="0"/>
              <a:t>black shoes. </a:t>
            </a:r>
            <a:r>
              <a:rPr lang="en-GB" sz="1700" dirty="0"/>
              <a:t>Girls wear grey tights/grey socks</a:t>
            </a:r>
          </a:p>
          <a:p>
            <a:pPr marL="0" indent="0" eaLnBrk="1" hangingPunct="1">
              <a:buNone/>
            </a:pPr>
            <a:endParaRPr lang="en-GB" sz="1700" dirty="0"/>
          </a:p>
          <a:p>
            <a:pPr eaLnBrk="1" hangingPunct="1"/>
            <a:r>
              <a:rPr lang="en-GB" sz="1700" dirty="0"/>
              <a:t>As uniforms and shoes are very expensive… </a:t>
            </a:r>
            <a:r>
              <a:rPr lang="en-GB" sz="1700" b="1" u="sng" dirty="0"/>
              <a:t>please make sure they are clearly labelled</a:t>
            </a:r>
          </a:p>
          <a:p>
            <a:pPr marL="0" indent="0" eaLnBrk="1" hangingPunct="1">
              <a:buNone/>
            </a:pPr>
            <a:endParaRPr lang="en-GB" sz="1700" b="1" u="sng" dirty="0"/>
          </a:p>
          <a:p>
            <a:pPr eaLnBrk="1" hangingPunct="1"/>
            <a:r>
              <a:rPr lang="en-GB" sz="1700" dirty="0"/>
              <a:t>PE gear should always be worn on PE days – </a:t>
            </a:r>
            <a:r>
              <a:rPr lang="en-GB" sz="1700" b="1" dirty="0"/>
              <a:t>Tuesday and Thursday</a:t>
            </a:r>
          </a:p>
          <a:p>
            <a:pPr eaLnBrk="1" hangingPunct="1"/>
            <a:r>
              <a:rPr lang="en-GB" sz="1700" dirty="0"/>
              <a:t>Please encourage your child to bring a coat to school </a:t>
            </a:r>
            <a:r>
              <a:rPr lang="en-GB" sz="1700" b="1" dirty="0"/>
              <a:t>every day</a:t>
            </a:r>
            <a:r>
              <a:rPr lang="en-GB" sz="1700" dirty="0"/>
              <a:t>.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A638AC0-5590-4ACE-9C92-FAF9746954FF}"/>
              </a:ext>
            </a:extLst>
          </p:cNvPr>
          <p:cNvSpPr>
            <a:spLocks noGrp="1"/>
          </p:cNvSpPr>
          <p:nvPr>
            <p:ph sz="half" idx="1"/>
          </p:nvPr>
        </p:nvSpPr>
        <p:spPr>
          <a:xfrm>
            <a:off x="483782" y="2172936"/>
            <a:ext cx="4038600" cy="4525963"/>
          </a:xfrm>
        </p:spPr>
        <p:txBody>
          <a:bodyPr>
            <a:normAutofit fontScale="92500" lnSpcReduction="20000"/>
          </a:bodyPr>
          <a:lstStyle/>
          <a:p>
            <a:pPr eaLnBrk="1" hangingPunct="1"/>
            <a:r>
              <a:rPr lang="en-GB" sz="2200" dirty="0"/>
              <a:t>Good attendance and punctuality are very important and mean your child is getting the best possible chance to learn.</a:t>
            </a:r>
          </a:p>
          <a:p>
            <a:pPr marL="0" indent="0" eaLnBrk="1" hangingPunct="1">
              <a:buNone/>
            </a:pPr>
            <a:endParaRPr lang="en-GB" sz="2200" dirty="0"/>
          </a:p>
          <a:p>
            <a:pPr eaLnBrk="1" hangingPunct="1"/>
            <a:r>
              <a:rPr lang="en-GB" sz="2200" dirty="0"/>
              <a:t>When a child has been absent,</a:t>
            </a:r>
            <a:r>
              <a:rPr lang="en-GB" sz="2200" b="1" dirty="0"/>
              <a:t> please send a letter or make a phone call to the school office giving an explanation</a:t>
            </a:r>
            <a:r>
              <a:rPr lang="en-GB" sz="2200" dirty="0"/>
              <a:t>.</a:t>
            </a:r>
            <a:endParaRPr lang="en-GB" sz="2200" b="1" dirty="0"/>
          </a:p>
          <a:p>
            <a:pPr marL="0" indent="0" eaLnBrk="1" hangingPunct="1">
              <a:buNone/>
            </a:pPr>
            <a:endParaRPr lang="en-GB" sz="2200" b="1" dirty="0"/>
          </a:p>
          <a:p>
            <a:pPr eaLnBrk="1" hangingPunct="1"/>
            <a:r>
              <a:rPr lang="en-GB" sz="2200" dirty="0"/>
              <a:t>Children must sign out at the office when leaving school early.</a:t>
            </a:r>
          </a:p>
          <a:p>
            <a:pPr eaLnBrk="1" hangingPunct="1"/>
            <a:endParaRPr lang="en-GB" sz="2200" dirty="0"/>
          </a:p>
          <a:p>
            <a:pPr eaLnBrk="1" hangingPunct="1"/>
            <a:r>
              <a:rPr lang="en-GB" sz="2200" dirty="0"/>
              <a:t>Holiday List is available on the school website and on the notice board outside Mrs Blaney’s office. </a:t>
            </a:r>
            <a:endParaRPr lang="en-GB" sz="2200" b="1" dirty="0"/>
          </a:p>
        </p:txBody>
      </p:sp>
      <p:sp>
        <p:nvSpPr>
          <p:cNvPr id="5" name="Title 1">
            <a:extLst>
              <a:ext uri="{FF2B5EF4-FFF2-40B4-BE49-F238E27FC236}">
                <a16:creationId xmlns:a16="http://schemas.microsoft.com/office/drawing/2014/main" id="{DF520350-8AE4-4AB4-BBD3-8331911A51EC}"/>
              </a:ext>
            </a:extLst>
          </p:cNvPr>
          <p:cNvSpPr>
            <a:spLocks noGrp="1"/>
          </p:cNvSpPr>
          <p:nvPr>
            <p:ph type="title"/>
          </p:nvPr>
        </p:nvSpPr>
        <p:spPr>
          <a:xfrm>
            <a:off x="129946" y="444863"/>
            <a:ext cx="6611095" cy="877433"/>
          </a:xfrm>
        </p:spPr>
        <p:txBody>
          <a:bodyPr/>
          <a:lstStyle/>
          <a:p>
            <a:pPr algn="ctr" eaLnBrk="1" hangingPunct="1"/>
            <a:r>
              <a:rPr lang="en-GB" sz="4000" dirty="0"/>
              <a:t>Attendance and Punctuality</a:t>
            </a:r>
          </a:p>
        </p:txBody>
      </p:sp>
      <p:graphicFrame>
        <p:nvGraphicFramePr>
          <p:cNvPr id="6" name="Content Placeholder 4">
            <a:extLst>
              <a:ext uri="{FF2B5EF4-FFF2-40B4-BE49-F238E27FC236}">
                <a16:creationId xmlns:a16="http://schemas.microsoft.com/office/drawing/2014/main" id="{B63158B5-FDB3-4BEF-972B-C69347926248}"/>
              </a:ext>
            </a:extLst>
          </p:cNvPr>
          <p:cNvGraphicFramePr>
            <a:graphicFrameLocks/>
          </p:cNvGraphicFramePr>
          <p:nvPr>
            <p:extLst>
              <p:ext uri="{D42A27DB-BD31-4B8C-83A1-F6EECF244321}">
                <p14:modId xmlns:p14="http://schemas.microsoft.com/office/powerpoint/2010/main" val="26294436"/>
              </p:ext>
            </p:extLst>
          </p:nvPr>
        </p:nvGraphicFramePr>
        <p:xfrm>
          <a:off x="6579782" y="3082915"/>
          <a:ext cx="4038600" cy="2269376"/>
        </p:xfrm>
        <a:graphic>
          <a:graphicData uri="http://schemas.openxmlformats.org/drawingml/2006/table">
            <a:tbl>
              <a:tblPr firstRow="1" firstCol="1" bandRow="1">
                <a:tableStyleId>{5C22544A-7EE6-4342-B048-85BDC9FD1C3A}</a:tableStyleId>
              </a:tblPr>
              <a:tblGrid>
                <a:gridCol w="1998579">
                  <a:extLst>
                    <a:ext uri="{9D8B030D-6E8A-4147-A177-3AD203B41FA5}">
                      <a16:colId xmlns:a16="http://schemas.microsoft.com/office/drawing/2014/main" val="20000"/>
                    </a:ext>
                  </a:extLst>
                </a:gridCol>
                <a:gridCol w="2040021">
                  <a:extLst>
                    <a:ext uri="{9D8B030D-6E8A-4147-A177-3AD203B41FA5}">
                      <a16:colId xmlns:a16="http://schemas.microsoft.com/office/drawing/2014/main" val="20001"/>
                    </a:ext>
                  </a:extLst>
                </a:gridCol>
              </a:tblGrid>
              <a:tr h="2269376">
                <a:tc>
                  <a:txBody>
                    <a:bodyPr/>
                    <a:lstStyle/>
                    <a:p>
                      <a:pPr algn="ctr">
                        <a:lnSpc>
                          <a:spcPct val="150000"/>
                        </a:lnSpc>
                        <a:spcAft>
                          <a:spcPts val="0"/>
                        </a:spcAft>
                      </a:pPr>
                      <a:r>
                        <a:rPr lang="en-GB" sz="1550" dirty="0">
                          <a:effectLst/>
                        </a:rPr>
                        <a:t>0 Days Missed</a:t>
                      </a:r>
                    </a:p>
                    <a:p>
                      <a:pPr algn="ctr">
                        <a:lnSpc>
                          <a:spcPct val="150000"/>
                        </a:lnSpc>
                        <a:spcAft>
                          <a:spcPts val="0"/>
                        </a:spcAft>
                      </a:pPr>
                      <a:r>
                        <a:rPr lang="en-GB" sz="1550" dirty="0">
                          <a:effectLst/>
                        </a:rPr>
                        <a:t>1 to 5 Days Missed</a:t>
                      </a:r>
                    </a:p>
                    <a:p>
                      <a:pPr algn="ctr">
                        <a:lnSpc>
                          <a:spcPct val="150000"/>
                        </a:lnSpc>
                        <a:spcAft>
                          <a:spcPts val="0"/>
                        </a:spcAft>
                      </a:pPr>
                      <a:r>
                        <a:rPr lang="en-GB" sz="1550" dirty="0">
                          <a:effectLst/>
                        </a:rPr>
                        <a:t>6 to 10 Days Missed</a:t>
                      </a:r>
                    </a:p>
                    <a:p>
                      <a:pPr algn="ctr">
                        <a:lnSpc>
                          <a:spcPct val="150000"/>
                        </a:lnSpc>
                        <a:spcAft>
                          <a:spcPts val="0"/>
                        </a:spcAft>
                      </a:pPr>
                      <a:r>
                        <a:rPr lang="en-GB" sz="1550" dirty="0">
                          <a:effectLst/>
                        </a:rPr>
                        <a:t>11 to 15 Days Missed</a:t>
                      </a:r>
                    </a:p>
                    <a:p>
                      <a:pPr algn="ctr">
                        <a:lnSpc>
                          <a:spcPct val="150000"/>
                        </a:lnSpc>
                        <a:spcAft>
                          <a:spcPts val="0"/>
                        </a:spcAft>
                      </a:pPr>
                      <a:r>
                        <a:rPr lang="en-GB" sz="1550" dirty="0">
                          <a:effectLst/>
                        </a:rPr>
                        <a:t>16 to 20 Days Missed</a:t>
                      </a:r>
                    </a:p>
                    <a:p>
                      <a:pPr algn="ctr">
                        <a:lnSpc>
                          <a:spcPct val="150000"/>
                        </a:lnSpc>
                        <a:spcAft>
                          <a:spcPts val="0"/>
                        </a:spcAft>
                      </a:pPr>
                      <a:r>
                        <a:rPr lang="en-GB" sz="1550" dirty="0">
                          <a:effectLst/>
                        </a:rPr>
                        <a:t>Over 21 Days Missed</a:t>
                      </a:r>
                      <a:endParaRPr lang="en-GB" sz="1550" dirty="0">
                        <a:effectLst/>
                        <a:latin typeface="Cambria"/>
                        <a:ea typeface="MS Mincho"/>
                        <a:cs typeface="Times New Roman"/>
                      </a:endParaRPr>
                    </a:p>
                  </a:txBody>
                  <a:tcPr marL="55948" marR="55948" marT="0" marB="0"/>
                </a:tc>
                <a:tc>
                  <a:txBody>
                    <a:bodyPr/>
                    <a:lstStyle/>
                    <a:p>
                      <a:pPr algn="ctr">
                        <a:lnSpc>
                          <a:spcPct val="150000"/>
                        </a:lnSpc>
                        <a:spcAft>
                          <a:spcPts val="0"/>
                        </a:spcAft>
                      </a:pPr>
                      <a:r>
                        <a:rPr lang="en-GB" sz="1550" dirty="0">
                          <a:effectLst/>
                        </a:rPr>
                        <a:t>Excellent</a:t>
                      </a:r>
                    </a:p>
                    <a:p>
                      <a:pPr algn="ctr">
                        <a:lnSpc>
                          <a:spcPct val="150000"/>
                        </a:lnSpc>
                        <a:spcAft>
                          <a:spcPts val="0"/>
                        </a:spcAft>
                      </a:pPr>
                      <a:r>
                        <a:rPr lang="en-GB" sz="1550" dirty="0">
                          <a:effectLst/>
                        </a:rPr>
                        <a:t>Good</a:t>
                      </a:r>
                    </a:p>
                    <a:p>
                      <a:pPr algn="ctr">
                        <a:lnSpc>
                          <a:spcPct val="150000"/>
                        </a:lnSpc>
                        <a:spcAft>
                          <a:spcPts val="0"/>
                        </a:spcAft>
                      </a:pPr>
                      <a:r>
                        <a:rPr lang="en-GB" sz="1550" dirty="0">
                          <a:effectLst/>
                        </a:rPr>
                        <a:t>Satisfactory</a:t>
                      </a:r>
                    </a:p>
                    <a:p>
                      <a:pPr algn="ctr">
                        <a:lnSpc>
                          <a:spcPct val="150000"/>
                        </a:lnSpc>
                        <a:spcAft>
                          <a:spcPts val="0"/>
                        </a:spcAft>
                      </a:pPr>
                      <a:r>
                        <a:rPr lang="en-GB" sz="1550" dirty="0">
                          <a:effectLst/>
                        </a:rPr>
                        <a:t>Poor</a:t>
                      </a:r>
                    </a:p>
                    <a:p>
                      <a:pPr algn="ctr">
                        <a:lnSpc>
                          <a:spcPct val="150000"/>
                        </a:lnSpc>
                        <a:spcAft>
                          <a:spcPts val="0"/>
                        </a:spcAft>
                      </a:pPr>
                      <a:r>
                        <a:rPr lang="en-GB" sz="1550" dirty="0">
                          <a:effectLst/>
                        </a:rPr>
                        <a:t>Very Poor</a:t>
                      </a:r>
                    </a:p>
                    <a:p>
                      <a:pPr algn="ctr">
                        <a:lnSpc>
                          <a:spcPct val="150000"/>
                        </a:lnSpc>
                        <a:spcAft>
                          <a:spcPts val="0"/>
                        </a:spcAft>
                      </a:pPr>
                      <a:r>
                        <a:rPr lang="en-GB" sz="1550" dirty="0">
                          <a:effectLst/>
                        </a:rPr>
                        <a:t>Unacceptable</a:t>
                      </a:r>
                      <a:endParaRPr lang="en-GB" sz="1550" dirty="0">
                        <a:effectLst/>
                        <a:latin typeface="Cambria"/>
                        <a:ea typeface="MS Mincho"/>
                        <a:cs typeface="Times New Roman"/>
                      </a:endParaRPr>
                    </a:p>
                  </a:txBody>
                  <a:tcPr marL="55948" marR="55948" marT="0" marB="0"/>
                </a:tc>
                <a:extLst>
                  <a:ext uri="{0D108BD9-81ED-4DB2-BD59-A6C34878D82A}">
                    <a16:rowId xmlns:a16="http://schemas.microsoft.com/office/drawing/2014/main" val="10000"/>
                  </a:ext>
                </a:extLst>
              </a:tr>
            </a:tbl>
          </a:graphicData>
        </a:graphic>
      </p:graphicFrame>
      <p:sp>
        <p:nvSpPr>
          <p:cNvPr id="7" name="Rectangle 2">
            <a:extLst>
              <a:ext uri="{FF2B5EF4-FFF2-40B4-BE49-F238E27FC236}">
                <a16:creationId xmlns:a16="http://schemas.microsoft.com/office/drawing/2014/main" id="{68B17C9E-EB82-4C05-97BC-E79A60C5B5DF}"/>
              </a:ext>
            </a:extLst>
          </p:cNvPr>
          <p:cNvSpPr>
            <a:spLocks noChangeArrowheads="1"/>
          </p:cNvSpPr>
          <p:nvPr/>
        </p:nvSpPr>
        <p:spPr bwMode="auto">
          <a:xfrm>
            <a:off x="6655982" y="2014359"/>
            <a:ext cx="4375447"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900" b="1" i="0" u="sng" strike="noStrike" cap="none" normalizeH="0" baseline="0" dirty="0">
                <a:ln>
                  <a:noFill/>
                </a:ln>
                <a:solidFill>
                  <a:schemeClr val="tx1"/>
                </a:solidFill>
                <a:effectLst/>
                <a:ea typeface="MS Mincho" pitchFamily="49" charset="-128"/>
                <a:cs typeface="Times New Roman" pitchFamily="18" charset="0"/>
              </a:rPr>
              <a:t>Attendance Guidance</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900" b="0" i="0" u="none" strike="noStrike" cap="none" normalizeH="0" baseline="0" dirty="0">
                <a:ln>
                  <a:noFill/>
                </a:ln>
                <a:solidFill>
                  <a:schemeClr val="tx1"/>
                </a:solidFill>
                <a:effectLst/>
                <a:ea typeface="MS Mincho" pitchFamily="49" charset="-128"/>
                <a:cs typeface="Times New Roman" pitchFamily="18" charset="0"/>
              </a:rPr>
              <a:t>The benchmark of the attendance grading is detailed below:</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2" descr="Image result for st. patricks holywood">
            <a:extLst>
              <a:ext uri="{FF2B5EF4-FFF2-40B4-BE49-F238E27FC236}">
                <a16:creationId xmlns:a16="http://schemas.microsoft.com/office/drawing/2014/main" id="{A476CCF3-D8CB-4E8E-8985-F5FD59593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1C9C223-7FB7-46E8-A235-80D85FB2548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551E9542-44A2-4BF4-BB3E-78390B2DC5BC}"/>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1849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rPr>
              <a:t>  </a:t>
            </a:r>
            <a:r>
              <a:rPr lang="en-GB" dirty="0">
                <a:solidFill>
                  <a:srgbClr val="002060"/>
                </a:solidFill>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p>
          <a:p>
            <a:pPr>
              <a:defRPr/>
            </a:pPr>
            <a:r>
              <a:rPr lang="en-US" dirty="0"/>
              <a:t>We value the support and commitment of parents</a:t>
            </a:r>
          </a:p>
          <a:p>
            <a:pPr>
              <a:defRPr/>
            </a:pPr>
            <a:r>
              <a:rPr lang="en-US" dirty="0"/>
              <a:t>In the learning triangle of teachers, school and parents the child is at the center.</a:t>
            </a:r>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174626" y="1320972"/>
            <a:ext cx="3871116" cy="4693593"/>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Calibri" panose="020F0502020204030204" pitchFamily="34" charset="0"/>
                <a:cs typeface="Calibri" panose="020F0502020204030204" pitchFamily="34" charset="0"/>
              </a:rPr>
              <a:t>Reading </a:t>
            </a:r>
          </a:p>
          <a:p>
            <a:pPr>
              <a:spcBef>
                <a:spcPct val="50000"/>
              </a:spcBef>
              <a:defRPr/>
            </a:pPr>
            <a:r>
              <a:rPr lang="en-GB" altLang="en-US" b="1" dirty="0">
                <a:latin typeface="Calibri" panose="020F0502020204030204" pitchFamily="34" charset="0"/>
                <a:cs typeface="Calibri" panose="020F0502020204030204" pitchFamily="34" charset="0"/>
              </a:rPr>
              <a:t>Modelled, </a:t>
            </a:r>
            <a:r>
              <a:rPr lang="en-GB" altLang="en-US" b="1" dirty="0">
                <a:latin typeface="+mn-lt"/>
                <a:cs typeface="Calibri" panose="020F0502020204030204" pitchFamily="34" charset="0"/>
              </a:rPr>
              <a:t>Shared</a:t>
            </a:r>
            <a:r>
              <a:rPr lang="en-GB" altLang="en-US" b="1" dirty="0">
                <a:latin typeface="Calibri" panose="020F0502020204030204" pitchFamily="34" charset="0"/>
                <a:cs typeface="Calibri" panose="020F0502020204030204" pitchFamily="34" charset="0"/>
              </a:rPr>
              <a:t>, Guided, and Independent Reading developed through Task </a:t>
            </a:r>
            <a:r>
              <a:rPr lang="en-GB" altLang="en-US" b="1" dirty="0">
                <a:latin typeface="+mn-lt"/>
                <a:cs typeface="Calibri" panose="020F0502020204030204" pitchFamily="34" charset="0"/>
              </a:rPr>
              <a:t>Board </a:t>
            </a:r>
            <a:r>
              <a:rPr lang="en-GB" altLang="en-US" dirty="0">
                <a:latin typeface="+mn-lt"/>
              </a:rPr>
              <a:t>(after Christmas P5 will transition to Reciprocal Reading).</a:t>
            </a:r>
            <a:endParaRPr lang="en-GB" altLang="en-US" dirty="0">
              <a:latin typeface="+mn-lt"/>
              <a:cs typeface="Calibri" panose="020F0502020204030204" pitchFamily="34" charset="0"/>
            </a:endParaRPr>
          </a:p>
          <a:p>
            <a:pPr eaLnBrk="1" hangingPunct="1">
              <a:spcBef>
                <a:spcPct val="50000"/>
              </a:spcBef>
              <a:defRPr/>
            </a:pPr>
            <a:r>
              <a:rPr lang="en-GB" altLang="en-US" dirty="0">
                <a:latin typeface="Calibri" panose="020F0502020204030204" pitchFamily="34"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a:spcBef>
                <a:spcPct val="50000"/>
              </a:spcBef>
              <a:defRPr/>
            </a:pPr>
            <a:r>
              <a:rPr lang="en-GB" altLang="en-US" b="1" dirty="0">
                <a:latin typeface="+mn-lt"/>
              </a:rPr>
              <a:t>P5 pupils</a:t>
            </a:r>
            <a:r>
              <a:rPr lang="en-GB" altLang="en-US" dirty="0">
                <a:latin typeface="+mn-lt"/>
              </a:rPr>
              <a:t> have the independence to choose a book from home or local library. They will be assigned a Bug Club book each week. </a:t>
            </a:r>
            <a:endParaRPr lang="en-GB" altLang="en-US" sz="2000" dirty="0">
              <a:latin typeface="Calibri" panose="020F0502020204030204" pitchFamily="34"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770537"/>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400" b="1" u="sng" dirty="0">
                <a:latin typeface="Calibri" panose="020F0502020204030204" pitchFamily="34" charset="0"/>
                <a:cs typeface="Calibri" panose="020F0502020204030204" pitchFamily="34" charset="0"/>
              </a:rPr>
              <a:t>Talking and Listening </a:t>
            </a:r>
          </a:p>
          <a:p>
            <a:pPr eaLnBrk="1" hangingPunct="1">
              <a:spcBef>
                <a:spcPct val="0"/>
              </a:spcBef>
            </a:pPr>
            <a:endParaRPr lang="en-GB" altLang="en-US" sz="2000" dirty="0">
              <a:latin typeface="Calibri" panose="020F0502020204030204" pitchFamily="34" charset="0"/>
              <a:cs typeface="Calibri" panose="020F0502020204030204" pitchFamily="34" charset="0"/>
            </a:endParaRPr>
          </a:p>
          <a:p>
            <a:pPr eaLnBrk="1" hangingPunct="1">
              <a:spcBef>
                <a:spcPct val="0"/>
              </a:spcBef>
            </a:pPr>
            <a:r>
              <a:rPr lang="en-GB" altLang="en-US" sz="2000" dirty="0">
                <a:latin typeface="Calibri" panose="020F0502020204030204" pitchFamily="34" charset="0"/>
                <a:cs typeface="Calibri" panose="020F0502020204030204" pitchFamily="34" charset="0"/>
              </a:rPr>
              <a:t>Class and group </a:t>
            </a:r>
          </a:p>
          <a:p>
            <a:pPr eaLnBrk="1" hangingPunct="1">
              <a:spcBef>
                <a:spcPct val="0"/>
              </a:spcBef>
              <a:buFontTx/>
              <a:buNone/>
            </a:pPr>
            <a:r>
              <a:rPr lang="en-GB" altLang="en-US" sz="2000" dirty="0">
                <a:latin typeface="+mn-lt"/>
                <a:cs typeface="Calibri" panose="020F0502020204030204" pitchFamily="34" charset="0"/>
              </a:rPr>
              <a:t>discussions</a:t>
            </a:r>
          </a:p>
          <a:p>
            <a:pPr eaLnBrk="1" hangingPunct="1">
              <a:spcBef>
                <a:spcPct val="0"/>
              </a:spcBef>
            </a:pPr>
            <a:r>
              <a:rPr lang="en-GB" altLang="en-US" sz="2000" dirty="0">
                <a:latin typeface="Calibri" panose="020F0502020204030204" pitchFamily="34" charset="0"/>
                <a:cs typeface="Calibri" panose="020F0502020204030204" pitchFamily="34" charset="0"/>
              </a:rPr>
              <a:t>Question and answer sessions</a:t>
            </a:r>
          </a:p>
          <a:p>
            <a:pPr eaLnBrk="1" hangingPunct="1">
              <a:spcBef>
                <a:spcPct val="0"/>
              </a:spcBef>
            </a:pPr>
            <a:r>
              <a:rPr lang="en-GB" altLang="en-US" sz="2000" dirty="0">
                <a:latin typeface="Calibri" panose="020F0502020204030204" pitchFamily="34" charset="0"/>
                <a:cs typeface="Calibri" panose="020F0502020204030204" pitchFamily="34" charset="0"/>
              </a:rPr>
              <a:t>Reporting to different audiences</a:t>
            </a:r>
          </a:p>
          <a:p>
            <a:pPr eaLnBrk="1" hangingPunct="1">
              <a:spcBef>
                <a:spcPct val="0"/>
              </a:spcBef>
            </a:pPr>
            <a:r>
              <a:rPr lang="en-GB" altLang="en-US" sz="2000" dirty="0">
                <a:latin typeface="Calibri" panose="020F0502020204030204" pitchFamily="34" charset="0"/>
                <a:cs typeface="Calibri" panose="020F0502020204030204" pitchFamily="34" charset="0"/>
              </a:rPr>
              <a:t>Role play (PDMU)</a:t>
            </a:r>
          </a:p>
          <a:p>
            <a:pPr eaLnBrk="1" hangingPunct="1">
              <a:spcBef>
                <a:spcPct val="0"/>
              </a:spcBef>
            </a:pPr>
            <a:r>
              <a:rPr lang="en-GB" altLang="en-US" sz="2000" dirty="0">
                <a:latin typeface="Calibri" panose="020F0502020204030204" pitchFamily="34" charset="0"/>
                <a:cs typeface="Calibri" panose="020F0502020204030204" pitchFamily="34" charset="0"/>
              </a:rPr>
              <a:t>Drama</a:t>
            </a:r>
          </a:p>
          <a:p>
            <a:pPr eaLnBrk="1" hangingPunct="1">
              <a:spcBef>
                <a:spcPct val="0"/>
              </a:spcBef>
            </a:pPr>
            <a:r>
              <a:rPr lang="en-GB" altLang="en-US" sz="2000" dirty="0">
                <a:latin typeface="Calibri" panose="020F0502020204030204" pitchFamily="34" charset="0"/>
                <a:cs typeface="Calibri" panose="020F0502020204030204" pitchFamily="34" charset="0"/>
              </a:rPr>
              <a:t>Assemblies</a:t>
            </a:r>
          </a:p>
          <a:p>
            <a:pPr eaLnBrk="1" hangingPunct="1">
              <a:spcBef>
                <a:spcPct val="0"/>
              </a:spcBef>
            </a:pPr>
            <a:r>
              <a:rPr lang="en-GB" altLang="en-US" sz="2000" dirty="0">
                <a:latin typeface="Calibri" panose="020F0502020204030204" pitchFamily="34" charset="0"/>
                <a:cs typeface="Calibri" panose="020F0502020204030204" pitchFamily="34" charset="0"/>
              </a:rPr>
              <a:t>Connected Learning activities</a:t>
            </a:r>
          </a:p>
          <a:p>
            <a:pPr eaLnBrk="1" hangingPunct="1">
              <a:spcBef>
                <a:spcPct val="0"/>
              </a:spcBef>
            </a:pPr>
            <a:r>
              <a:rPr lang="en-GB" altLang="en-US" sz="2000" dirty="0">
                <a:latin typeface="Calibri" panose="020F0502020204030204" pitchFamily="34" charset="0"/>
                <a:cs typeface="Calibri" panose="020F0502020204030204" pitchFamily="34" charset="0"/>
              </a:rPr>
              <a:t>Circle Time</a:t>
            </a:r>
          </a:p>
          <a:p>
            <a:pPr eaLnBrk="1" hangingPunct="1">
              <a:spcBef>
                <a:spcPct val="0"/>
              </a:spcBef>
            </a:pPr>
            <a:r>
              <a:rPr lang="en-GB" altLang="en-US" sz="2000" dirty="0">
                <a:latin typeface="Calibri" panose="020F0502020204030204" pitchFamily="34"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544764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400" b="1" u="sng" dirty="0">
                <a:latin typeface="Calibri" panose="020F0502020204030204" pitchFamily="34" charset="0"/>
                <a:cs typeface="Calibri" panose="020F0502020204030204" pitchFamily="34" charset="0"/>
              </a:rPr>
              <a:t>Writing</a:t>
            </a:r>
          </a:p>
          <a:p>
            <a:pPr eaLnBrk="1" hangingPunct="1">
              <a:spcBef>
                <a:spcPct val="0"/>
              </a:spcBef>
              <a:buFontTx/>
              <a:buNone/>
            </a:pPr>
            <a:r>
              <a:rPr lang="en-GB" altLang="en-US" sz="2000" dirty="0">
                <a:latin typeface="Calibri" panose="020F0502020204030204" pitchFamily="34" charset="0"/>
                <a:cs typeface="Calibri" panose="020F0502020204030204" pitchFamily="34" charset="0"/>
              </a:rPr>
              <a:t>Related activities include;</a:t>
            </a:r>
          </a:p>
          <a:p>
            <a:pPr eaLnBrk="1" hangingPunct="1">
              <a:spcBef>
                <a:spcPct val="0"/>
              </a:spcBef>
            </a:pPr>
            <a:r>
              <a:rPr lang="en-GB" altLang="en-US" sz="2000" dirty="0">
                <a:latin typeface="Calibri" panose="020F0502020204030204" pitchFamily="34" charset="0"/>
                <a:cs typeface="Calibri" panose="020F0502020204030204" pitchFamily="34" charset="0"/>
              </a:rPr>
              <a:t>Development of letter formation and joined handwriting</a:t>
            </a:r>
          </a:p>
          <a:p>
            <a:pPr eaLnBrk="1" hangingPunct="1">
              <a:spcBef>
                <a:spcPct val="0"/>
              </a:spcBef>
            </a:pPr>
            <a:r>
              <a:rPr lang="en-GB" altLang="en-US" sz="2000" dirty="0">
                <a:latin typeface="Calibri" panose="020F0502020204030204" pitchFamily="34" charset="0"/>
                <a:cs typeface="Calibri" panose="020F0502020204030204" pitchFamily="34" charset="0"/>
              </a:rPr>
              <a:t>Modelled, shared, guided and independent writing of a variety of genres</a:t>
            </a:r>
          </a:p>
          <a:p>
            <a:pPr eaLnBrk="1" hangingPunct="1">
              <a:spcBef>
                <a:spcPct val="0"/>
              </a:spcBef>
            </a:pPr>
            <a:r>
              <a:rPr lang="en-GB" altLang="en-US" sz="2000" dirty="0">
                <a:latin typeface="Calibri" panose="020F0502020204030204" pitchFamily="34" charset="0"/>
                <a:cs typeface="Calibri" panose="020F0502020204030204" pitchFamily="34" charset="0"/>
              </a:rPr>
              <a:t>Linguistic Phonics </a:t>
            </a:r>
            <a:r>
              <a:rPr lang="en-GB" altLang="en-US" sz="2000" dirty="0">
                <a:latin typeface="+mn-lt"/>
                <a:cs typeface="Calibri" panose="020F0502020204030204" pitchFamily="34" charset="0"/>
              </a:rPr>
              <a:t>Programme</a:t>
            </a:r>
            <a:r>
              <a:rPr lang="en-GB" altLang="en-US" sz="2000" dirty="0">
                <a:latin typeface="Calibri" panose="020F0502020204030204" pitchFamily="34" charset="0"/>
                <a:cs typeface="Calibri" panose="020F0502020204030204" pitchFamily="34" charset="0"/>
              </a:rPr>
              <a:t> (spelling)</a:t>
            </a:r>
          </a:p>
          <a:p>
            <a:pPr eaLnBrk="1" hangingPunct="1">
              <a:spcBef>
                <a:spcPct val="0"/>
              </a:spcBef>
            </a:pPr>
            <a:r>
              <a:rPr lang="en-GB" altLang="en-US" sz="2000" dirty="0">
                <a:latin typeface="Calibri" panose="020F0502020204030204" pitchFamily="34" charset="0"/>
                <a:cs typeface="Calibri" panose="020F0502020204030204" pitchFamily="34" charset="0"/>
              </a:rPr>
              <a:t>Exploration of sentence structure, punctuation and grammar linked to Core Book</a:t>
            </a:r>
          </a:p>
          <a:p>
            <a:pPr eaLnBrk="1" hangingPunct="1">
              <a:spcBef>
                <a:spcPct val="0"/>
              </a:spcBef>
            </a:pPr>
            <a:r>
              <a:rPr lang="en-GB" altLang="en-US" sz="2000" dirty="0">
                <a:latin typeface="Calibri" panose="020F0502020204030204" pitchFamily="34" charset="0"/>
                <a:cs typeface="Calibri" panose="020F0502020204030204" pitchFamily="34" charset="0"/>
              </a:rPr>
              <a:t>Independent writing in response to topic work</a:t>
            </a:r>
          </a:p>
          <a:p>
            <a:pPr eaLnBrk="1" hangingPunct="1">
              <a:spcBef>
                <a:spcPct val="0"/>
              </a:spcBef>
            </a:pPr>
            <a:r>
              <a:rPr lang="en-GB" altLang="en-US" sz="2000" dirty="0">
                <a:latin typeface="Calibri" panose="020F0502020204030204" pitchFamily="34"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228" y="1591302"/>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6969" y="5872163"/>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2907" y="505284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1407</Words>
  <Application>Microsoft Office PowerPoint</Application>
  <PresentationFormat>Widescreen</PresentationFormat>
  <Paragraphs>189</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Calisto MT</vt:lpstr>
      <vt:lpstr>Cambria</vt:lpstr>
      <vt:lpstr>Comic Sans MS</vt:lpstr>
      <vt:lpstr>Wingdings 2</vt:lpstr>
      <vt:lpstr>Office Theme</vt:lpstr>
      <vt:lpstr>Primary 5 </vt:lpstr>
      <vt:lpstr>Reminder Children come to school for a 9am start. Children finish at 3pm Monday, Tuesday, Wednesday and Thursday.  On Friday, children finish at 2pm. </vt:lpstr>
      <vt:lpstr>Daily Routine </vt:lpstr>
      <vt:lpstr>Mindfulness </vt:lpstr>
      <vt:lpstr>Uniforms</vt:lpstr>
      <vt:lpstr>Attendance and Punctuality</vt:lpstr>
      <vt:lpstr>  The Curriculum</vt:lpstr>
      <vt:lpstr>         Parental Support</vt:lpstr>
      <vt:lpstr>      Literacy </vt:lpstr>
      <vt:lpstr>Developing Literacy at Home  </vt:lpstr>
      <vt:lpstr>PowerPoint Presentation</vt:lpstr>
      <vt:lpstr>      Numeracy in P5  </vt:lpstr>
      <vt:lpstr>    ICT – WAU – Arts - PE  </vt:lpstr>
      <vt:lpstr>    RE - PDMU</vt:lpstr>
      <vt:lpstr>Shared Education </vt:lpstr>
      <vt:lpstr>PowerPoint Presentation</vt:lpstr>
      <vt:lpstr>Homework in P5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T McKay</cp:lastModifiedBy>
  <cp:revision>23</cp:revision>
  <dcterms:created xsi:type="dcterms:W3CDTF">2019-10-21T19:44:28Z</dcterms:created>
  <dcterms:modified xsi:type="dcterms:W3CDTF">2022-10-28T09:55:37Z</dcterms:modified>
</cp:coreProperties>
</file>