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86" r:id="rId4"/>
    <p:sldId id="287" r:id="rId5"/>
    <p:sldId id="288" r:id="rId6"/>
    <p:sldId id="289" r:id="rId7"/>
    <p:sldId id="290" r:id="rId8"/>
    <p:sldId id="292" r:id="rId9"/>
    <p:sldId id="298" r:id="rId10"/>
    <p:sldId id="293" r:id="rId11"/>
    <p:sldId id="266" r:id="rId12"/>
    <p:sldId id="270" r:id="rId13"/>
    <p:sldId id="284" r:id="rId14"/>
    <p:sldId id="297" r:id="rId15"/>
    <p:sldId id="279" r:id="rId16"/>
    <p:sldId id="296" r:id="rId17"/>
    <p:sldId id="280" r:id="rId1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FF"/>
    <a:srgbClr val="FF00FF"/>
    <a:srgbClr val="FF0080"/>
    <a:srgbClr val="FFFFFF"/>
    <a:srgbClr val="5D7E9D"/>
    <a:srgbClr val="191919"/>
    <a:srgbClr val="6666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 varScale="1">
        <p:scale>
          <a:sx n="67" d="100"/>
          <a:sy n="67" d="100"/>
        </p:scale>
        <p:origin x="12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C81347-F499-4826-81E9-B626594541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635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54120BA-683D-4D30-A4B4-A4C3B5DC2E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1108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2A314-43C5-42D4-9588-313149C2767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65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</a:t>
            </a:r>
            <a:r>
              <a:rPr lang="en-GB" baseline="0" dirty="0" smtClean="0"/>
              <a:t> my school this will result in SEN hours cut by more than half.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4120BA-683D-4D30-A4B4-A4C3B5DC2EE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Children</a:t>
            </a:r>
            <a:r>
              <a:rPr lang="en-GB" baseline="0" dirty="0" smtClean="0"/>
              <a:t> enrolling in nursery and Y1 with complex needs, behavioural difficulties, ASD, ADHD etc.</a:t>
            </a:r>
          </a:p>
          <a:p>
            <a:r>
              <a:rPr lang="en-GB" baseline="0" dirty="0" smtClean="0"/>
              <a:t>We have already cutback over the past 5 years – the impact of the recent budget will be very difficult especially at a time when there is less support from EA etc.</a:t>
            </a:r>
            <a:endParaRPr lang="en-GB" dirty="0" smtClean="0"/>
          </a:p>
          <a:p>
            <a:r>
              <a:rPr lang="en-GB" dirty="0" smtClean="0"/>
              <a:t>I have been a</a:t>
            </a:r>
            <a:r>
              <a:rPr lang="en-GB" baseline="0" dirty="0" smtClean="0"/>
              <a:t> principal for 15 years and have witnessed my fair share of crises and challenges.  If our new assembly does not find some solutions to the problems described this morning I believe our acclaimed education system could be resigned to history.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4120BA-683D-4D30-A4B4-A4C3B5DC2EE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9F3F8-F33C-43E3-859B-D20CD0E05CF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2D3AB-39B4-4452-AAE7-7FB2D7C785D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7883C-AFF0-4CFB-9887-14FE3220DBC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0197-2870-4F15-B82C-94FD3B9E5B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BFF8D-FC27-4E12-B06E-5E24C899C6A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F0CAE-5797-4FD3-B733-96DF02C46CB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E49B5-F2B1-403B-86A2-A1087E464C7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71F2-6538-45BB-8BAB-FAADE4C452F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03399-A493-42BC-82B2-CF85C0A98A9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C6CD88D-4811-40B2-9A5E-08C77C33E7A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352" y="872716"/>
            <a:ext cx="7772400" cy="1806476"/>
          </a:xfrm>
          <a:extLst>
            <a:ext uri="{909E8E84-426E-40DD-AFC4-6F175D3DCCD1}">
              <a14:hiddenFill xmlns:a14="http://schemas.microsoft.com/office/drawing/2010/main">
                <a:solidFill>
                  <a:srgbClr val="FF0080">
                    <a:alpha val="3411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3600" dirty="0" smtClean="0">
                <a:latin typeface="Comic Sans MS" pitchFamily="66" charset="0"/>
              </a:rPr>
              <a:t>Parental Consultation Meeting </a:t>
            </a:r>
            <a:br>
              <a:rPr lang="en-US" altLang="en-US" sz="3600" dirty="0" smtClean="0">
                <a:latin typeface="Comic Sans MS" pitchFamily="66" charset="0"/>
              </a:rPr>
            </a:br>
            <a:r>
              <a:rPr lang="en-US" altLang="en-US" sz="3600" dirty="0" smtClean="0">
                <a:latin typeface="Comic Sans MS" pitchFamily="66" charset="0"/>
              </a:rPr>
              <a:t>13</a:t>
            </a:r>
            <a:r>
              <a:rPr lang="en-US" altLang="en-US" sz="3600" baseline="30000" dirty="0" smtClean="0">
                <a:latin typeface="Comic Sans MS" pitchFamily="66" charset="0"/>
              </a:rPr>
              <a:t>th</a:t>
            </a:r>
            <a:r>
              <a:rPr lang="en-US" altLang="en-US" sz="3600" dirty="0" smtClean="0">
                <a:latin typeface="Comic Sans MS" pitchFamily="66" charset="0"/>
              </a:rPr>
              <a:t> June 2019 </a:t>
            </a:r>
            <a:r>
              <a:rPr lang="en-US" altLang="en-US" sz="3600" dirty="0">
                <a:latin typeface="Comic Sans MS" pitchFamily="66" charset="0"/>
              </a:rPr>
              <a:t/>
            </a:r>
            <a:br>
              <a:rPr lang="en-US" altLang="en-US" sz="3600" dirty="0">
                <a:latin typeface="Comic Sans MS" pitchFamily="66" charset="0"/>
              </a:rPr>
            </a:br>
            <a:endParaRPr lang="en-US" altLang="en-US" sz="3600" dirty="0" smtClean="0">
              <a:latin typeface="Comic Sans MS" pitchFamily="66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352" y="2312876"/>
            <a:ext cx="7772400" cy="1901500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GB" dirty="0" smtClean="0"/>
              <a:t>Consultation on the School Development Plan 2019 – 2022</a:t>
            </a:r>
          </a:p>
          <a:p>
            <a:pPr marL="457200" indent="-457200">
              <a:buFont typeface="Wingdings 2"/>
              <a:buAutoNum type="arabicParenBoth"/>
            </a:pPr>
            <a:r>
              <a:rPr lang="en-GB" dirty="0"/>
              <a:t>School Financial Budget  2019 -</a:t>
            </a:r>
            <a:r>
              <a:rPr lang="en-GB" dirty="0" smtClean="0"/>
              <a:t>2022</a:t>
            </a:r>
          </a:p>
          <a:p>
            <a:pPr marL="457200" indent="-457200">
              <a:buAutoNum type="arabicParenBoth"/>
            </a:pPr>
            <a:r>
              <a:rPr lang="en-GB" dirty="0" smtClean="0"/>
              <a:t>Class </a:t>
            </a:r>
            <a:r>
              <a:rPr lang="en-GB" dirty="0" err="1" smtClean="0"/>
              <a:t>organistion</a:t>
            </a:r>
            <a:r>
              <a:rPr lang="en-GB" dirty="0" smtClean="0"/>
              <a:t> for Sept 2019 . </a:t>
            </a:r>
          </a:p>
          <a:p>
            <a:endParaRPr lang="en-GB" dirty="0"/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4" name="Picture 2" descr="Free School Meals and Uniform News Story Imag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60232" y="5445224"/>
            <a:ext cx="2168240" cy="1084120"/>
          </a:xfrm>
          <a:prstGeom prst="cloudCallou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Situation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/>
              <a:t>School budgets are ‘already stretched to breaking point by successive cuts in recent years.’</a:t>
            </a:r>
            <a:br>
              <a:rPr lang="en-GB" altLang="en-US" sz="2400" dirty="0"/>
            </a:br>
            <a:r>
              <a:rPr lang="en-GB" altLang="en-US" sz="2400" dirty="0"/>
              <a:t/>
            </a:r>
            <a:br>
              <a:rPr lang="en-GB" altLang="en-US" sz="2400" dirty="0"/>
            </a:br>
            <a:r>
              <a:rPr lang="en-GB" altLang="en-US" sz="2400" dirty="0"/>
              <a:t>‘This will have a direct and significant effect on the quality of education currently offered to pupils.’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8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Impact – School based provision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318216"/>
          </a:xfrm>
        </p:spPr>
        <p:txBody>
          <a:bodyPr>
            <a:normAutofit/>
          </a:bodyPr>
          <a:lstStyle/>
          <a:p>
            <a:pPr lvl="0"/>
            <a:r>
              <a:rPr lang="en-GB" sz="2800" dirty="0" smtClean="0">
                <a:latin typeface="+mj-lt"/>
                <a:ea typeface="Calibri" pitchFamily="34" charset="0"/>
                <a:cs typeface="Times New Roman" pitchFamily="18" charset="0"/>
              </a:rPr>
              <a:t>All children will be affected in every school regardless of sector or location.</a:t>
            </a:r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Schools will be forced to reduce provision in areas such as Special &amp; Additional needs.</a:t>
            </a:r>
          </a:p>
          <a:p>
            <a:r>
              <a:rPr lang="en-GB" sz="2800" dirty="0" smtClean="0">
                <a:latin typeface="+mj-lt"/>
              </a:rPr>
              <a:t> Resources will be reduced to the bare minimum </a:t>
            </a:r>
          </a:p>
          <a:p>
            <a:r>
              <a:rPr lang="en-GB" sz="2400" dirty="0" smtClean="0">
                <a:latin typeface="+mj-lt"/>
              </a:rPr>
              <a:t>Additional contributions may be needed to support the schools’ provision of a broad and balanced curriculum </a:t>
            </a: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curriculum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e.g. music tuition , swimming lessons, </a:t>
            </a:r>
          </a:p>
          <a:p>
            <a:endParaRPr lang="en-GB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/>
          </a:p>
        </p:txBody>
      </p:sp>
      <p:pic>
        <p:nvPicPr>
          <p:cNvPr id="5" name="Picture 2" descr="Free School Meals and Uniform News Story Imag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60232" y="5445224"/>
            <a:ext cx="2168240" cy="1084120"/>
          </a:xfrm>
          <a:prstGeom prst="cloudCallou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Impact on Schools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2800" dirty="0" smtClean="0"/>
              <a:t>The </a:t>
            </a:r>
            <a:r>
              <a:rPr lang="en-GB" sz="2800" dirty="0"/>
              <a:t> </a:t>
            </a:r>
            <a:r>
              <a:rPr lang="en-GB" sz="2800" dirty="0" smtClean="0"/>
              <a:t>EA chief executive advised that “the budget for education is challenging.”</a:t>
            </a:r>
          </a:p>
          <a:p>
            <a:pPr lvl="0"/>
            <a:r>
              <a:rPr lang="en-GB" sz="2800" dirty="0" smtClean="0"/>
              <a:t>Members of North Down Principals Group believe that it is damaging.</a:t>
            </a:r>
          </a:p>
          <a:p>
            <a:pPr lvl="0"/>
            <a:r>
              <a:rPr lang="en-GB" sz="2800" dirty="0" smtClean="0"/>
              <a:t>Educational leaders, the teaching workforce and support staff are already under severe pressure to provide quality education in an ever more complex and challenging society.</a:t>
            </a:r>
          </a:p>
          <a:p>
            <a:pPr lvl="0"/>
            <a:r>
              <a:rPr lang="en-GB" sz="2800" dirty="0" smtClean="0"/>
              <a:t>We need more resources and support, not a devastating reduction.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/>
          </a:p>
        </p:txBody>
      </p:sp>
      <p:pic>
        <p:nvPicPr>
          <p:cNvPr id="5" name="Picture 2" descr="Free School Meals and Uniform News Story Imag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12260" y="5571238"/>
            <a:ext cx="1916212" cy="958106"/>
          </a:xfrm>
          <a:prstGeom prst="cloudCallou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constraints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The school budget is in a deficit position.</a:t>
            </a:r>
          </a:p>
          <a:p>
            <a:r>
              <a:rPr lang="en-GB" dirty="0" smtClean="0"/>
              <a:t>This is in spite of all the cut backs that have been implemented ( there is no more scope for savings).</a:t>
            </a:r>
          </a:p>
          <a:p>
            <a:r>
              <a:rPr lang="en-GB" dirty="0" smtClean="0"/>
              <a:t>We have used up all our financial reserve money.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05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Impact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Less teaching and </a:t>
            </a:r>
            <a:r>
              <a:rPr lang="en-GB" dirty="0" err="1" smtClean="0"/>
              <a:t>non-teaching</a:t>
            </a:r>
            <a:r>
              <a:rPr lang="en-GB" dirty="0" smtClean="0"/>
              <a:t> staff. </a:t>
            </a:r>
          </a:p>
          <a:p>
            <a:r>
              <a:rPr lang="en-GB" dirty="0" smtClean="0"/>
              <a:t>Some larger classes.</a:t>
            </a:r>
          </a:p>
          <a:p>
            <a:r>
              <a:rPr lang="en-GB" dirty="0" smtClean="0"/>
              <a:t>An additional composite class. </a:t>
            </a:r>
          </a:p>
          <a:p>
            <a:r>
              <a:rPr lang="en-GB" dirty="0" smtClean="0"/>
              <a:t>A higher level on parents to make increased financial contributions to provide basic materials for the delivery of learning.</a:t>
            </a:r>
          </a:p>
          <a:p>
            <a:r>
              <a:rPr lang="en-GB" dirty="0" smtClean="0"/>
              <a:t>Primary Education is no longer a free commodity for all.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54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84076"/>
          </a:xfrm>
        </p:spPr>
        <p:txBody>
          <a:bodyPr/>
          <a:lstStyle/>
          <a:p>
            <a:r>
              <a:rPr lang="en-GB" sz="2800" dirty="0" smtClean="0"/>
              <a:t>Class Structures-  Sept 2019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9532" y="872716"/>
            <a:ext cx="8327268" cy="5904656"/>
          </a:xfrm>
        </p:spPr>
        <p:txBody>
          <a:bodyPr>
            <a:normAutofit/>
          </a:bodyPr>
          <a:lstStyle/>
          <a:p>
            <a:r>
              <a:rPr lang="en-GB" sz="2000" dirty="0" smtClean="0"/>
              <a:t>Our pupil numbers have stayed constant about 300 pupils.</a:t>
            </a:r>
          </a:p>
          <a:p>
            <a:r>
              <a:rPr lang="en-GB" sz="2000" dirty="0" smtClean="0"/>
              <a:t>We have 16 available places , but no places available in some year groups.</a:t>
            </a:r>
          </a:p>
          <a:p>
            <a:r>
              <a:rPr lang="en-GB" sz="2000" dirty="0" smtClean="0"/>
              <a:t>We will have staff compliment of  11 Teachers, 1 </a:t>
            </a:r>
            <a:r>
              <a:rPr lang="en-GB" sz="2000" dirty="0"/>
              <a:t>L</a:t>
            </a:r>
            <a:r>
              <a:rPr lang="en-GB" sz="2000" dirty="0" smtClean="0"/>
              <a:t>earning Support and 5  Teaching/Classroom Assistants and 3 Auxiliary Staff</a:t>
            </a:r>
          </a:p>
          <a:p>
            <a:r>
              <a:rPr lang="en-GB" sz="2000" dirty="0" smtClean="0"/>
              <a:t>We will have I have been working since January, with Mr Sherlock  in planning for Sept 2019.</a:t>
            </a:r>
          </a:p>
          <a:p>
            <a:r>
              <a:rPr lang="en-GB" sz="2000" dirty="0" smtClean="0"/>
              <a:t>The Governors have provisional approved  operational arrangements but will discuss the situation further on 20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It is a necessity to have three  composite classes due to the financial constraints and larger class sizes for some year groups. ( 3 CC in 2016/17 )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888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22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394857"/>
              </p:ext>
            </p:extLst>
          </p:nvPr>
        </p:nvGraphicFramePr>
        <p:xfrm>
          <a:off x="457200" y="704081"/>
          <a:ext cx="7859216" cy="5652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7225">
                  <a:extLst>
                    <a:ext uri="{9D8B030D-6E8A-4147-A177-3AD203B41FA5}">
                      <a16:colId xmlns:a16="http://schemas.microsoft.com/office/drawing/2014/main" val="274631256"/>
                    </a:ext>
                  </a:extLst>
                </a:gridCol>
                <a:gridCol w="2822697">
                  <a:extLst>
                    <a:ext uri="{9D8B030D-6E8A-4147-A177-3AD203B41FA5}">
                      <a16:colId xmlns:a16="http://schemas.microsoft.com/office/drawing/2014/main" val="2575657111"/>
                    </a:ext>
                  </a:extLst>
                </a:gridCol>
                <a:gridCol w="2549294">
                  <a:extLst>
                    <a:ext uri="{9D8B030D-6E8A-4147-A177-3AD203B41FA5}">
                      <a16:colId xmlns:a16="http://schemas.microsoft.com/office/drawing/2014/main" val="3971695841"/>
                    </a:ext>
                  </a:extLst>
                </a:gridCol>
              </a:tblGrid>
              <a:tr h="354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Year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Teacher(s)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No.of Pupils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529484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P1A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CMcS</a:t>
                      </a:r>
                      <a:r>
                        <a:rPr lang="en-GB" sz="2400" dirty="0">
                          <a:effectLst/>
                        </a:rPr>
                        <a:t> (ML -SUB*)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24504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P1B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FOR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939554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P2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MT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28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763945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P2/3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SH(3)/SOR(2)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22 ( 13/9)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819053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P3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LC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28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950001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New App*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28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9972159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P4/5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TO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27 (11/16)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414238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P5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CMcQ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26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955192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P6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KO’N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028018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P6/7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New App*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28(18/10)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0568051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P7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MS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38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729792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SG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9144208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CO’N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456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752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368660"/>
            <a:ext cx="7772400" cy="11881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Thank you for your support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352" y="1388390"/>
            <a:ext cx="7772400" cy="2632548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Thank you to everyone.</a:t>
            </a:r>
          </a:p>
          <a:p>
            <a:endParaRPr lang="en-GB" dirty="0"/>
          </a:p>
          <a:p>
            <a:r>
              <a:rPr lang="en-GB" dirty="0" smtClean="0"/>
              <a:t>The document will be made available on the school </a:t>
            </a:r>
            <a:r>
              <a:rPr lang="en-GB" smtClean="0"/>
              <a:t>website asap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you have any questions please speak directly with Mr O’Neill</a:t>
            </a:r>
            <a:endParaRPr lang="en-GB" dirty="0"/>
          </a:p>
          <a:p>
            <a:r>
              <a:rPr lang="en-GB" dirty="0" smtClean="0"/>
              <a:t>C O’Neill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8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621" y="188641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There are four key drivers to school improvement </a:t>
            </a:r>
            <a:endParaRPr lang="en-GB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2060"/>
              </p:ext>
            </p:extLst>
          </p:nvPr>
        </p:nvGraphicFramePr>
        <p:xfrm>
          <a:off x="473620" y="1397000"/>
          <a:ext cx="8094824" cy="516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412">
                  <a:extLst>
                    <a:ext uri="{9D8B030D-6E8A-4147-A177-3AD203B41FA5}">
                      <a16:colId xmlns:a16="http://schemas.microsoft.com/office/drawing/2014/main" val="1286527946"/>
                    </a:ext>
                  </a:extLst>
                </a:gridCol>
                <a:gridCol w="4047412">
                  <a:extLst>
                    <a:ext uri="{9D8B030D-6E8A-4147-A177-3AD203B41FA5}">
                      <a16:colId xmlns:a16="http://schemas.microsoft.com/office/drawing/2014/main" val="4185138194"/>
                    </a:ext>
                  </a:extLst>
                </a:gridCol>
              </a:tblGrid>
              <a:tr h="2847986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Child Centred Provision</a:t>
                      </a:r>
                      <a:r>
                        <a:rPr lang="en-GB" sz="1400" dirty="0" smtClean="0"/>
                        <a:t> </a:t>
                      </a:r>
                    </a:p>
                    <a:p>
                      <a:pPr lvl="0"/>
                      <a:r>
                        <a:rPr lang="en-GB" sz="1400" i="1" dirty="0" smtClean="0"/>
                        <a:t>Pastoral care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Child protection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SEN- interventions/support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Inclusion/diversity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Pupil involvement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Healthy school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Quality Teaching and Learning</a:t>
                      </a:r>
                    </a:p>
                    <a:p>
                      <a:r>
                        <a:rPr kumimoji="0"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 provision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Literacy and Numeracy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and Teaching strategies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Assessment/data analysis/use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Self-evaluation – teacher/whole school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122768"/>
                  </a:ext>
                </a:extLst>
              </a:tr>
              <a:tr h="2316362"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Leadership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school development plan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Professional Development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 leadership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management, including accommodation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Connected to the Local Community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Links with educational agencies</a:t>
                      </a: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</a:t>
                      </a:r>
                      <a:r>
                        <a:rPr kumimoji="0" lang="en-GB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bodies 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336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0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29600" cy="936104"/>
          </a:xfrm>
        </p:spPr>
        <p:txBody>
          <a:bodyPr/>
          <a:lstStyle/>
          <a:p>
            <a:r>
              <a:rPr lang="en-GB" dirty="0" smtClean="0"/>
              <a:t>What have we achieved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221849"/>
              </p:ext>
            </p:extLst>
          </p:nvPr>
        </p:nvGraphicFramePr>
        <p:xfrm>
          <a:off x="143508" y="1155717"/>
          <a:ext cx="8712968" cy="50911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55746">
                  <a:extLst>
                    <a:ext uri="{9D8B030D-6E8A-4147-A177-3AD203B41FA5}">
                      <a16:colId xmlns:a16="http://schemas.microsoft.com/office/drawing/2014/main" val="859896363"/>
                    </a:ext>
                  </a:extLst>
                </a:gridCol>
                <a:gridCol w="2543317">
                  <a:extLst>
                    <a:ext uri="{9D8B030D-6E8A-4147-A177-3AD203B41FA5}">
                      <a16:colId xmlns:a16="http://schemas.microsoft.com/office/drawing/2014/main" val="2978988027"/>
                    </a:ext>
                  </a:extLst>
                </a:gridCol>
                <a:gridCol w="2226666">
                  <a:extLst>
                    <a:ext uri="{9D8B030D-6E8A-4147-A177-3AD203B41FA5}">
                      <a16:colId xmlns:a16="http://schemas.microsoft.com/office/drawing/2014/main" val="2252329447"/>
                    </a:ext>
                  </a:extLst>
                </a:gridCol>
                <a:gridCol w="2387239">
                  <a:extLst>
                    <a:ext uri="{9D8B030D-6E8A-4147-A177-3AD203B41FA5}">
                      <a16:colId xmlns:a16="http://schemas.microsoft.com/office/drawing/2014/main" val="746003457"/>
                    </a:ext>
                  </a:extLst>
                </a:gridCol>
              </a:tblGrid>
              <a:tr h="73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Priorities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2016-2017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2017-2018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2018-2019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extLst>
                  <a:ext uri="{0D108BD9-81ED-4DB2-BD59-A6C34878D82A}">
                    <a16:rowId xmlns:a16="http://schemas.microsoft.com/office/drawing/2014/main" val="2864589456"/>
                  </a:ext>
                </a:extLst>
              </a:tr>
              <a:tr h="89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Child Centred Provision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Pastoral care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Child protection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SEN- interventions/support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Inclusion/diversity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Pupil involvement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Healthy school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Child Protection update for all staff.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Review of Child Protection policy and information for parents.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Training for Designated Teacher and Deputy Designated Teacher.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E- Safety awareness parents.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School Council – increase participation in decision making – Pupils Voice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First Aid refresher course.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SEN POLICY</a:t>
                      </a:r>
                      <a:r>
                        <a:rPr lang="en-GB" sz="400">
                          <a:effectLst/>
                        </a:rPr>
                        <a:t> 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Review anti-bullying procedures.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Anti Bullying policy and train staff and teachers.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Anti Bullying week campaign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E – Safety home/school contract to be established.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Review  after schools provision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SEN policies  reviewed /SENCo training in line with new EA frameworks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Update confidentiality policy for all staff.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Development of Dyslexia friendly support strategies.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Pupil Voice /School Council</a:t>
                      </a:r>
                      <a:r>
                        <a:rPr lang="en-GB" sz="400">
                          <a:effectLst/>
                        </a:rPr>
                        <a:t> /</a:t>
                      </a:r>
                      <a:r>
                        <a:rPr lang="en-GB" sz="400">
                          <a:effectLst/>
                          <a:highlight>
                            <a:srgbClr val="FFFF00"/>
                          </a:highlight>
                        </a:rPr>
                        <a:t>Eco-Council</a:t>
                      </a:r>
                      <a:r>
                        <a:rPr lang="en-GB" sz="400">
                          <a:effectLst/>
                        </a:rPr>
                        <a:t>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Daily mile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extLst>
                  <a:ext uri="{0D108BD9-81ED-4DB2-BD59-A6C34878D82A}">
                    <a16:rowId xmlns:a16="http://schemas.microsoft.com/office/drawing/2014/main" val="1645839232"/>
                  </a:ext>
                </a:extLst>
              </a:tr>
              <a:tr h="4121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High Quality Teaching and Learning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Curriculum provision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Literacy and Numeracy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Learning and Teaching strategies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Assessment/data analysis/use</a:t>
                      </a:r>
                      <a:endParaRPr lang="en-GB" sz="5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en-GB" sz="400">
                          <a:effectLst/>
                        </a:rPr>
                        <a:t>Self-evaluation – teacher/whole school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Numeracy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Continue to embed Mental Maths and Number into planning and into classroom practice.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Staff will receive training in Mental Maths Calculation in August2016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Monitor and evaluate six week planners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Introduce maths Recovery Strategies P.1-3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Maths Recovery : Identify any gaps in learning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Training of learning support teacher in Maths Catch-Up programme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Disseminate maths catch training and strategies to FS and KS1</a:t>
                      </a:r>
                      <a:r>
                        <a:rPr lang="en-GB" sz="300">
                          <a:effectLst/>
                        </a:rPr>
                        <a:t> 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</a:rPr>
                        <a:t> 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 &amp; E Reports to Governors</a:t>
                      </a:r>
                      <a:r>
                        <a:rPr lang="en-GB" sz="300">
                          <a:effectLst/>
                        </a:rPr>
                        <a:t>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Literacy- Planning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Produce a draft Literacy scheme to be used as a working document.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Create agreed format for planning- new 6 weekly planners.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Provide sample Literacy planner for teachers.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Use M&amp;E template to evaluate planning and evaluations on new planning format.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Compare Planning to evidence of writing forms /creative writing.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 &amp; E Reports to Governors</a:t>
                      </a:r>
                      <a:r>
                        <a:rPr lang="en-GB" sz="300">
                          <a:effectLst/>
                        </a:rPr>
                        <a:t> 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 u="none" strike="noStrike">
                          <a:effectLst/>
                        </a:rPr>
                        <a:t> 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 u="sng">
                          <a:effectLst/>
                          <a:highlight>
                            <a:srgbClr val="00FF00"/>
                          </a:highlight>
                        </a:rPr>
                        <a:t>Writing –M &amp; E 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Writing Questionnaire for staff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Book Looks /Pupil Voice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Identify TU –SEN /Overachieving  for yr2 using PIE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CPD –SDD on writing (August)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Plan writing lessons using resources ,writing frames etc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Collegiate  network for M&amp; E 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Develop extended Writing.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 &amp; E Reports to Governors</a:t>
                      </a:r>
                      <a:r>
                        <a:rPr lang="en-GB" sz="300">
                          <a:effectLst/>
                        </a:rPr>
                        <a:t> 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Foundation Stage/PBL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Continue to review/improve classroom learning environments to ensure they are stimulating and promote active learning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 Requisition additional resources for PBL in FS and ABL in KS1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Organise PBL workshop for FS parents – Oct 2016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00">
                          <a:effectLst/>
                          <a:highlight>
                            <a:srgbClr val="00FF00"/>
                          </a:highlight>
                        </a:rPr>
                        <a:t>Pupil and  Parent Voice – Questionnaires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Continue to embed new planning formats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Embed system for observing, assessing and recording children’s learning. Use observations to inform future planning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Monitor and evaluate planning half-termly, classroom observations termly. Give feedback to staff and report to SLT.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</a:rPr>
                        <a:t>Assessment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</a:rPr>
                        <a:t>Internal moderation of KS assessment using assessment levels in CEA assigned area  Communication/using maths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Numeracy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Improve the quality of learning and teaching of Mathematical Problem Solving throughout the school.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Audit of current practice in teaching of Mathematical Problem Solving and Processes throughout the school.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Provide INSET for staff in Problem Solving strategies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Audit of current practice in MEASURES  to be confirmed by data analysis 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Provide INSET for staff in MEASURES strategies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Literacy – Planning &amp; Reading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Teachers continue to use Literacy scheme as working document in Autumn 2016 and make changes where necessary.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Literacy Coordinator will continue to make amendments to Literacy scheme.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Literacy Coordinator will meet with FS teachers to ensure</a:t>
                      </a:r>
                      <a:r>
                        <a:rPr lang="en-GB" sz="300">
                          <a:effectLst/>
                        </a:rPr>
                        <a:t> </a:t>
                      </a: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line of progression for Literacy is being extended to PBL.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Continue to monitor and evaluate planning and evaluations on a termly basis and provide feedback to staff.</a:t>
                      </a:r>
                      <a:endParaRPr lang="en-GB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u="sng">
                          <a:effectLst/>
                          <a:highlight>
                            <a:srgbClr val="00FF00"/>
                          </a:highlight>
                        </a:rPr>
                        <a:t>Writing: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Crafting process cont’d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00FF00"/>
                          </a:highlight>
                        </a:rPr>
                        <a:t>ICT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Establish agreed progression in using ICT skills P1-7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Purchase apple Laptop , Sync Boxes and I-pads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FFFF00"/>
                          </a:highlight>
                        </a:rPr>
                        <a:t>Integrate ICT activities into six week planners.</a:t>
                      </a:r>
                      <a:r>
                        <a:rPr lang="en-GB" sz="400">
                          <a:effectLst/>
                        </a:rPr>
                        <a:t> 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FFFF00"/>
                          </a:highlight>
                        </a:rPr>
                        <a:t>As a whole staff, moderate samples of work and agree levels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FFFF00"/>
                          </a:highlight>
                        </a:rPr>
                        <a:t>Ensure progression in the delivery of children’s UICT skills from P1-P7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highlight>
                            <a:srgbClr val="FFFF00"/>
                          </a:highlight>
                        </a:rPr>
                        <a:t>ICT line of progression for 5Es to be implemented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FFFF00"/>
                          </a:highlight>
                        </a:rPr>
                        <a:t>Incorporate new resources into ICT system.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FFFF00"/>
                          </a:highlight>
                        </a:rPr>
                        <a:t>Training for support staff</a:t>
                      </a:r>
                      <a:r>
                        <a:rPr lang="en-GB" sz="300">
                          <a:effectLst/>
                        </a:rPr>
                        <a:t>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FFFF00"/>
                          </a:highlight>
                        </a:rPr>
                        <a:t>Develop teachers’ understanding of Using ICT levels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FFFF00"/>
                          </a:highlight>
                        </a:rPr>
                        <a:t>Utilise ICT more fully to enhance the learning and teaching in maths, literacy &amp; Waus  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FFFF00"/>
                          </a:highlight>
                        </a:rPr>
                        <a:t>Monitor  the progress and achievement of pupils</a:t>
                      </a:r>
                      <a:r>
                        <a:rPr lang="en-GB" sz="300">
                          <a:effectLst/>
                        </a:rPr>
                        <a:t> </a:t>
                      </a:r>
                      <a:endParaRPr lang="en-GB" sz="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FFFF00"/>
                          </a:highlight>
                        </a:rPr>
                        <a:t>SIMS training for all teaching staff to enable them to use data more effectively to inform future planning.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Keep abreast of information and training in relation to CCEA levels and tasks in UICT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Monitoring of planning and practice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Monitoring of children’s work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Monitoring of planning</a:t>
                      </a:r>
                      <a:r>
                        <a:rPr lang="en-GB" sz="300">
                          <a:effectLst/>
                        </a:rPr>
                        <a:t> </a:t>
                      </a:r>
                      <a:endParaRPr lang="en-GB" sz="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</a:rPr>
                        <a:t>Classroom observations of ICT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</a:rPr>
                        <a:t> 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</a:rPr>
                        <a:t>Assessment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</a:rPr>
                        <a:t>Moderation of levels for using ICT in KS assessment.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Foundation Stage/PBL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Continue to embed/develop robust system for observing, assessing and recording children’s learning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Begin to develop outdoor play based learning opportunities linked to topics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DGP Visits with a focus on the development of outdoor play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Requisition additional resources to enhance outdoor play opportunities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n-GB" sz="300">
                          <a:effectLst/>
                          <a:highlight>
                            <a:srgbClr val="FFFF00"/>
                          </a:highlight>
                        </a:rPr>
                        <a:t>INSET Training on planning for and developing outdoor play </a:t>
                      </a:r>
                      <a:endParaRPr lang="en-GB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">
                          <a:effectLst/>
                          <a:highlight>
                            <a:srgbClr val="00FF00"/>
                          </a:highlight>
                        </a:rPr>
                        <a:t>Monitor and evaluate planning half-termly, classroom observations termly. Give feedback to staff and report to SLT</a:t>
                      </a:r>
                      <a:endParaRPr lang="en-GB" sz="5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Numeracy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 </a:t>
                      </a:r>
                      <a:r>
                        <a:rPr lang="en-GB" sz="300" dirty="0">
                          <a:effectLst/>
                          <a:highlight>
                            <a:srgbClr val="00FF00"/>
                          </a:highlight>
                        </a:rPr>
                        <a:t>Improve the quality of learning and teaching of Mathematical Problem Solving throughout the school., with focus of PS strategies.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00FF00"/>
                          </a:highlight>
                        </a:rPr>
                        <a:t>Develop word problem strategies ,, to include two and three step problems 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00FF00"/>
                          </a:highlight>
                        </a:rPr>
                        <a:t>use RUCSAC to problem-solve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Focus on Measures : weight and length 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Appropriate resources are purchased.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Hand s-on activities developed using </a:t>
                      </a:r>
                      <a:r>
                        <a:rPr lang="en-GB" sz="400" dirty="0" err="1">
                          <a:effectLst/>
                          <a:highlight>
                            <a:srgbClr val="00FF00"/>
                          </a:highlight>
                        </a:rPr>
                        <a:t>Fronter</a:t>
                      </a: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 activities.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Word problems incorporated into problem solving strategies</a:t>
                      </a:r>
                      <a:r>
                        <a:rPr lang="en-GB" sz="400" dirty="0">
                          <a:effectLst/>
                        </a:rPr>
                        <a:t> 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Focus for development identified through analysis of data.( Sept 19 )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400" u="sng" dirty="0">
                          <a:effectLst/>
                        </a:rPr>
                        <a:t>Literacy/Numeracy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" dirty="0">
                          <a:effectLst/>
                        </a:rPr>
                        <a:t>Marking Policy review ( Sept 19 ) 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u="sng" dirty="0">
                          <a:effectLst/>
                          <a:highlight>
                            <a:srgbClr val="00FF00"/>
                          </a:highlight>
                        </a:rPr>
                        <a:t>Literacy-Reading &amp; Writing 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Continue to streamline reading and writing activities into the overall SOW .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Review strategies for teaching reading 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Incorporate Reciprocal reading into KS 2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Monitor and evaluate Reading and Writing through </a:t>
                      </a:r>
                      <a:r>
                        <a:rPr lang="en-GB" sz="400" dirty="0" err="1">
                          <a:effectLst/>
                          <a:highlight>
                            <a:srgbClr val="00FF00"/>
                          </a:highlight>
                        </a:rPr>
                        <a:t>crm</a:t>
                      </a: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 observation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Focus for development identified through analysis of data. ( Sept 19 )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Talking &amp; Listening 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 dirty="0">
                          <a:effectLst/>
                        </a:rPr>
                        <a:t>Evaluate NRIT spellings scores</a:t>
                      </a:r>
                      <a:endParaRPr lang="en-GB" sz="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 dirty="0">
                          <a:effectLst/>
                        </a:rPr>
                        <a:t>Review spelling schemes ( Sept 19 ) </a:t>
                      </a:r>
                      <a:endParaRPr lang="en-GB" sz="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300" dirty="0">
                          <a:effectLst/>
                        </a:rPr>
                        <a:t>Agreement on streamlining SEN and Spellings</a:t>
                      </a:r>
                      <a:endParaRPr lang="en-GB" sz="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00FF00"/>
                          </a:highlight>
                        </a:rPr>
                        <a:t>ICT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00FF00"/>
                          </a:highlight>
                        </a:rPr>
                        <a:t>Continue to develop teachers’ understanding of Using ICT levels</a:t>
                      </a:r>
                      <a:endParaRPr lang="en-GB" sz="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00FF00"/>
                          </a:highlight>
                        </a:rPr>
                        <a:t>Utilise ICT more fully to enhance the learning and teaching in maths and literacy</a:t>
                      </a:r>
                      <a:r>
                        <a:rPr lang="en-GB" sz="300" dirty="0">
                          <a:effectLst/>
                        </a:rPr>
                        <a:t> </a:t>
                      </a:r>
                      <a:endParaRPr lang="en-GB" sz="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FFFF00"/>
                          </a:highlight>
                        </a:rPr>
                        <a:t>Monitor further the progress and achievement of pupils</a:t>
                      </a:r>
                      <a:r>
                        <a:rPr lang="en-GB" sz="300" dirty="0">
                          <a:effectLst/>
                        </a:rPr>
                        <a:t> </a:t>
                      </a:r>
                      <a:endParaRPr lang="en-GB" sz="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00FF00"/>
                          </a:highlight>
                        </a:rPr>
                        <a:t>SIMS training for all teaching staff to enable them to use data more effectively to inform future planning.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00FF00"/>
                          </a:highlight>
                        </a:rPr>
                        <a:t>Keep abreast of information and training in relation to CCEA levels and tasks in UICT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FFFF00"/>
                          </a:highlight>
                        </a:rPr>
                        <a:t>Monitoring of planning and practice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FFFF00"/>
                          </a:highlight>
                        </a:rPr>
                        <a:t>Monitoring of children’s work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FFFF00"/>
                          </a:highlight>
                        </a:rPr>
                        <a:t>Monitoring of planning 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FFFF00"/>
                          </a:highlight>
                        </a:rPr>
                        <a:t>Classroom observations of ICT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FFFF00"/>
                          </a:highlight>
                        </a:rPr>
                        <a:t>Foundation Stage/PBL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FFFF00"/>
                          </a:highlight>
                        </a:rPr>
                        <a:t>Embed planning for learning through outdoor play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" dirty="0">
                          <a:effectLst/>
                          <a:highlight>
                            <a:srgbClr val="FFFF00"/>
                          </a:highlight>
                        </a:rPr>
                        <a:t>Further focus for development identified through consultation with FS/KS1 staff and pupils</a:t>
                      </a:r>
                      <a:endParaRPr lang="en-GB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70" marR="26970" marT="0" marB="0"/>
                </a:tc>
                <a:extLst>
                  <a:ext uri="{0D108BD9-81ED-4DB2-BD59-A6C34878D82A}">
                    <a16:rowId xmlns:a16="http://schemas.microsoft.com/office/drawing/2014/main" val="42042438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1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676"/>
            <a:ext cx="8229600" cy="6120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2019 -22  Priorities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(1) Child </a:t>
            </a:r>
            <a:r>
              <a:rPr lang="en-GB" b="1" dirty="0"/>
              <a:t>Centred </a:t>
            </a:r>
            <a:r>
              <a:rPr lang="en-GB" b="1" dirty="0" smtClean="0"/>
              <a:t>Provision</a:t>
            </a:r>
            <a:endParaRPr lang="en-GB" dirty="0"/>
          </a:p>
          <a:p>
            <a:pPr lvl="0"/>
            <a:r>
              <a:rPr lang="en-GB" i="1" dirty="0"/>
              <a:t>Pastoral care</a:t>
            </a:r>
            <a:endParaRPr lang="en-GB" dirty="0"/>
          </a:p>
          <a:p>
            <a:pPr lvl="0"/>
            <a:r>
              <a:rPr lang="en-GB" i="1" dirty="0"/>
              <a:t>Child protection</a:t>
            </a:r>
            <a:endParaRPr lang="en-GB" dirty="0"/>
          </a:p>
          <a:p>
            <a:pPr lvl="0"/>
            <a:r>
              <a:rPr lang="en-GB" i="1" dirty="0"/>
              <a:t>SEN- interventions/support</a:t>
            </a:r>
            <a:endParaRPr lang="en-GB" dirty="0"/>
          </a:p>
          <a:p>
            <a:pPr lvl="0"/>
            <a:r>
              <a:rPr lang="en-GB" i="1" dirty="0"/>
              <a:t>Inclusion/diversity</a:t>
            </a:r>
            <a:endParaRPr lang="en-GB" dirty="0"/>
          </a:p>
          <a:p>
            <a:pPr lvl="0"/>
            <a:r>
              <a:rPr lang="en-GB" i="1" dirty="0"/>
              <a:t>Pupil involvement</a:t>
            </a:r>
            <a:endParaRPr lang="en-GB" dirty="0"/>
          </a:p>
          <a:p>
            <a:pPr lvl="0"/>
            <a:r>
              <a:rPr lang="en-GB" i="1" dirty="0"/>
              <a:t>Healthy </a:t>
            </a:r>
            <a:r>
              <a:rPr lang="en-GB" i="1" dirty="0" smtClean="0"/>
              <a:t>school</a:t>
            </a:r>
          </a:p>
          <a:p>
            <a:pPr lvl="0"/>
            <a:endParaRPr lang="en-GB" i="1" dirty="0"/>
          </a:p>
          <a:p>
            <a:pPr lvl="0"/>
            <a:r>
              <a:rPr lang="en-GB" i="1" dirty="0" smtClean="0"/>
              <a:t>Comments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9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2676"/>
            <a:ext cx="8229600" cy="581192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(2) High </a:t>
            </a:r>
            <a:r>
              <a:rPr lang="en-GB" b="1" dirty="0"/>
              <a:t>Quality Teaching and Learning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i="1" dirty="0"/>
              <a:t>Curriculum provision</a:t>
            </a:r>
            <a:endParaRPr lang="en-GB" dirty="0"/>
          </a:p>
          <a:p>
            <a:pPr lvl="0"/>
            <a:r>
              <a:rPr lang="en-GB" i="1" dirty="0"/>
              <a:t>Literacy and Numeracy</a:t>
            </a:r>
            <a:endParaRPr lang="en-GB" dirty="0"/>
          </a:p>
          <a:p>
            <a:pPr lvl="0"/>
            <a:r>
              <a:rPr lang="en-GB" i="1" dirty="0"/>
              <a:t>Learning and Teaching strategies</a:t>
            </a:r>
            <a:endParaRPr lang="en-GB" dirty="0"/>
          </a:p>
          <a:p>
            <a:pPr lvl="0"/>
            <a:r>
              <a:rPr lang="en-GB" i="1" dirty="0"/>
              <a:t>Assessment/data analysis/use</a:t>
            </a:r>
            <a:endParaRPr lang="en-GB" dirty="0"/>
          </a:p>
          <a:p>
            <a:pPr lvl="0"/>
            <a:r>
              <a:rPr lang="en-GB" i="1" dirty="0"/>
              <a:t>Self-evaluation – teacher/whole school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Comments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3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(3)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Effective Leadership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i="1" dirty="0"/>
              <a:t>Effective school development plan</a:t>
            </a:r>
            <a:endParaRPr lang="en-GB" dirty="0"/>
          </a:p>
          <a:p>
            <a:pPr lvl="0"/>
            <a:r>
              <a:rPr lang="en-GB" i="1" dirty="0"/>
              <a:t>Continuing Professional Development</a:t>
            </a:r>
            <a:endParaRPr lang="en-GB" dirty="0"/>
          </a:p>
          <a:p>
            <a:pPr lvl="0"/>
            <a:r>
              <a:rPr lang="en-GB" i="1" dirty="0"/>
              <a:t>Curriculum leadership</a:t>
            </a:r>
            <a:endParaRPr lang="en-GB" dirty="0"/>
          </a:p>
          <a:p>
            <a:pPr lvl="0"/>
            <a:r>
              <a:rPr lang="en-GB" i="1" dirty="0"/>
              <a:t>Financial management, including </a:t>
            </a:r>
            <a:r>
              <a:rPr lang="en-GB" i="1" dirty="0" smtClean="0"/>
              <a:t>accommodation</a:t>
            </a:r>
          </a:p>
          <a:p>
            <a:pPr lvl="0"/>
            <a:endParaRPr lang="en-GB" i="1" dirty="0"/>
          </a:p>
          <a:p>
            <a:pPr lvl="0"/>
            <a:r>
              <a:rPr lang="en-GB" i="1" dirty="0" smtClean="0"/>
              <a:t>Comments 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6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School Connected to the Local Community</a:t>
            </a:r>
            <a:endParaRPr lang="en-GB" dirty="0"/>
          </a:p>
          <a:p>
            <a:endParaRPr lang="en-GB" dirty="0"/>
          </a:p>
          <a:p>
            <a:pPr lvl="0"/>
            <a:r>
              <a:rPr lang="en-GB" i="1" dirty="0"/>
              <a:t>Communication</a:t>
            </a:r>
            <a:endParaRPr lang="en-GB" dirty="0"/>
          </a:p>
          <a:p>
            <a:pPr lvl="0"/>
            <a:r>
              <a:rPr lang="en-GB" i="1" dirty="0"/>
              <a:t>Projects</a:t>
            </a:r>
            <a:endParaRPr lang="en-GB" dirty="0"/>
          </a:p>
          <a:p>
            <a:pPr lvl="0"/>
            <a:r>
              <a:rPr lang="en-GB" i="1" dirty="0"/>
              <a:t>relationships</a:t>
            </a:r>
            <a:endParaRPr lang="en-GB" dirty="0"/>
          </a:p>
          <a:p>
            <a:pPr lvl="0"/>
            <a:r>
              <a:rPr lang="en-GB" i="1" dirty="0"/>
              <a:t>Links with educational </a:t>
            </a:r>
            <a:r>
              <a:rPr lang="en-GB" i="1" dirty="0" smtClean="0"/>
              <a:t>agencies</a:t>
            </a:r>
          </a:p>
          <a:p>
            <a:pPr lvl="0"/>
            <a:endParaRPr lang="en-GB" i="1" dirty="0"/>
          </a:p>
          <a:p>
            <a:pPr marL="0" lvl="0" indent="0">
              <a:buNone/>
            </a:pPr>
            <a:r>
              <a:rPr lang="en-GB" i="1" dirty="0" smtClean="0"/>
              <a:t>Comments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49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1206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School – Based Focus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72716"/>
            <a:ext cx="8363272" cy="5451884"/>
          </a:xfrm>
        </p:spPr>
        <p:txBody>
          <a:bodyPr>
            <a:normAutofit fontScale="55000" lnSpcReduction="20000"/>
          </a:bodyPr>
          <a:lstStyle/>
          <a:p>
            <a:r>
              <a:rPr lang="en-GB" sz="3000" b="1" dirty="0">
                <a:latin typeface="Comic Sans MS" panose="030F0702030302020204" pitchFamily="66" charset="0"/>
              </a:rPr>
              <a:t>SDP &amp; Action Plans  19/20  </a:t>
            </a:r>
            <a:r>
              <a:rPr lang="en-GB" sz="3000" b="1" dirty="0" smtClean="0">
                <a:latin typeface="Comic Sans MS" panose="030F0702030302020204" pitchFamily="66" charset="0"/>
              </a:rPr>
              <a:t>: Identified by the SLT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MAIN FOCUS – ICT -  RE : FFL PROGRAMME IN KS 2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NERVE CENTRE TRAINING FOR KS 1 – R E: CODING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FS 1 </a:t>
            </a:r>
            <a:r>
              <a:rPr lang="en-GB" sz="3000" b="1" dirty="0">
                <a:latin typeface="Comic Sans MS" panose="030F0702030302020204" pitchFamily="66" charset="0"/>
              </a:rPr>
              <a:t>– will be focusing on early coding strategies and unplugged</a:t>
            </a:r>
            <a:r>
              <a:rPr lang="en-GB" sz="3000" b="1" dirty="0" smtClean="0">
                <a:latin typeface="Comic Sans MS" panose="030F0702030302020204" pitchFamily="66" charset="0"/>
              </a:rPr>
              <a:t>.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Data </a:t>
            </a:r>
            <a:r>
              <a:rPr lang="en-GB" sz="3000" b="1" dirty="0">
                <a:latin typeface="Comic Sans MS" panose="030F0702030302020204" pitchFamily="66" charset="0"/>
              </a:rPr>
              <a:t>Analysis </a:t>
            </a:r>
            <a:r>
              <a:rPr lang="en-GB" sz="3000" b="1" dirty="0" smtClean="0">
                <a:latin typeface="Comic Sans MS" panose="030F0702030302020204" pitchFamily="66" charset="0"/>
              </a:rPr>
              <a:t>– </a:t>
            </a:r>
            <a:r>
              <a:rPr lang="en-GB" sz="3000" b="1" dirty="0">
                <a:latin typeface="Comic Sans MS" panose="030F0702030302020204" pitchFamily="66" charset="0"/>
              </a:rPr>
              <a:t>identify areas for improvement in Literacy and Numeracy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Literacy </a:t>
            </a:r>
            <a:r>
              <a:rPr lang="en-GB" sz="3000" b="1" dirty="0" smtClean="0">
                <a:latin typeface="Comic Sans MS" panose="030F0702030302020204" pitchFamily="66" charset="0"/>
              </a:rPr>
              <a:t>– embedding reading strategies in P 1- 4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Numeracy – word problems and problem solving strategies embedded into planning.  </a:t>
            </a:r>
            <a:r>
              <a:rPr lang="en-GB" sz="3000" b="1" dirty="0" smtClean="0">
                <a:latin typeface="Comic Sans MS" panose="030F0702030302020204" pitchFamily="66" charset="0"/>
              </a:rPr>
              <a:t>Measures &amp;   Data </a:t>
            </a:r>
            <a:r>
              <a:rPr lang="en-GB" sz="3000" b="1" dirty="0">
                <a:latin typeface="Comic Sans MS" panose="030F0702030302020204" pitchFamily="66" charset="0"/>
              </a:rPr>
              <a:t>handling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PBL </a:t>
            </a:r>
            <a:r>
              <a:rPr lang="en-GB" sz="3000" b="1" dirty="0" smtClean="0">
                <a:latin typeface="Comic Sans MS" panose="030F0702030302020204" pitchFamily="66" charset="0"/>
              </a:rPr>
              <a:t>– outdoor play provision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SEN – focus on reading skills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RE – one aspect of ethos folder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Leadership </a:t>
            </a:r>
            <a:r>
              <a:rPr lang="en-GB" sz="3000" b="1" dirty="0">
                <a:latin typeface="Comic Sans MS" panose="030F0702030302020204" pitchFamily="66" charset="0"/>
              </a:rPr>
              <a:t>and Management – SDP – Views of stakeholders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Student </a:t>
            </a:r>
            <a:r>
              <a:rPr lang="en-GB" sz="3000" b="1" dirty="0" smtClean="0">
                <a:latin typeface="Comic Sans MS" panose="030F0702030302020204" pitchFamily="66" charset="0"/>
              </a:rPr>
              <a:t>Council </a:t>
            </a:r>
            <a:r>
              <a:rPr lang="en-GB" sz="3000" b="1" dirty="0">
                <a:latin typeface="Comic Sans MS" panose="030F0702030302020204" pitchFamily="66" charset="0"/>
              </a:rPr>
              <a:t> 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Eco </a:t>
            </a:r>
            <a:r>
              <a:rPr lang="en-GB" sz="3000" b="1" dirty="0" smtClean="0">
                <a:latin typeface="Comic Sans MS" panose="030F0702030302020204" pitchFamily="66" charset="0"/>
              </a:rPr>
              <a:t>Council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Effective </a:t>
            </a:r>
            <a:r>
              <a:rPr lang="en-GB" sz="3000" b="1" dirty="0">
                <a:latin typeface="Comic Sans MS" panose="030F0702030302020204" pitchFamily="66" charset="0"/>
              </a:rPr>
              <a:t>Communication 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Teacher Release </a:t>
            </a:r>
            <a:r>
              <a:rPr lang="en-GB" sz="3000" b="1" dirty="0" smtClean="0">
                <a:latin typeface="Comic Sans MS" panose="030F0702030302020204" pitchFamily="66" charset="0"/>
              </a:rPr>
              <a:t>Programme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Marking for improvement  </a:t>
            </a: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b="1" dirty="0">
                <a:latin typeface="Comic Sans MS" panose="030F0702030302020204" pitchFamily="66" charset="0"/>
              </a:rPr>
              <a:t>Pastoral care – Anti- Bullying policy implementation</a:t>
            </a:r>
            <a:r>
              <a:rPr lang="en-GB" sz="30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Shared Education</a:t>
            </a: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Play provision &amp; facilities.</a:t>
            </a:r>
            <a:endParaRPr lang="en-GB" sz="30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0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Parental Questionnaire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be issued in September to a random selection of parents </a:t>
            </a:r>
          </a:p>
          <a:p>
            <a:r>
              <a:rPr lang="en-GB" dirty="0" smtClean="0"/>
              <a:t>The outcomes will be shared online</a:t>
            </a:r>
          </a:p>
          <a:p>
            <a:r>
              <a:rPr lang="en-GB" dirty="0" smtClean="0"/>
              <a:t>The feedback will be incorporated into the School Development Plan , which will be available before half term.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0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2263</TotalTime>
  <Words>1069</Words>
  <Application>Microsoft Office PowerPoint</Application>
  <PresentationFormat>On-screen Show (4:3)</PresentationFormat>
  <Paragraphs>376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Comic Sans MS</vt:lpstr>
      <vt:lpstr>Constantia</vt:lpstr>
      <vt:lpstr>Symbol</vt:lpstr>
      <vt:lpstr>Times New Roman</vt:lpstr>
      <vt:lpstr>Verdana</vt:lpstr>
      <vt:lpstr>Wingdings 2</vt:lpstr>
      <vt:lpstr>Flow</vt:lpstr>
      <vt:lpstr>Parental Consultation Meeting  13th June 2019  </vt:lpstr>
      <vt:lpstr>There are four key drivers to school improvement </vt:lpstr>
      <vt:lpstr>What have we achieved </vt:lpstr>
      <vt:lpstr> 2019 -22  Priorities </vt:lpstr>
      <vt:lpstr>  </vt:lpstr>
      <vt:lpstr>(3) </vt:lpstr>
      <vt:lpstr>(4)</vt:lpstr>
      <vt:lpstr>School – Based Focus </vt:lpstr>
      <vt:lpstr>Parental Questionnaire</vt:lpstr>
      <vt:lpstr>Financial Situation </vt:lpstr>
      <vt:lpstr>Impact – School based provision </vt:lpstr>
      <vt:lpstr>Impact on Schools </vt:lpstr>
      <vt:lpstr>Financial constraints </vt:lpstr>
      <vt:lpstr> Impact </vt:lpstr>
      <vt:lpstr>Class Structures-  Sept 2019</vt:lpstr>
      <vt:lpstr>PowerPoint Presentation</vt:lpstr>
      <vt:lpstr>Thank you for your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Waves Template</dc:title>
  <dc:creator>Presentation Magazine</dc:creator>
  <cp:lastModifiedBy>C O'NEILL</cp:lastModifiedBy>
  <cp:revision>123</cp:revision>
  <cp:lastPrinted>2016-05-04T14:48:36Z</cp:lastPrinted>
  <dcterms:modified xsi:type="dcterms:W3CDTF">2019-06-13T17:34:31Z</dcterms:modified>
</cp:coreProperties>
</file>