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2" r:id="rId4"/>
  </p:sldMasterIdLst>
  <p:notesMasterIdLst>
    <p:notesMasterId r:id="rId15"/>
  </p:notesMasterIdLst>
  <p:sldIdLst>
    <p:sldId id="260" r:id="rId5"/>
    <p:sldId id="261" r:id="rId6"/>
    <p:sldId id="262" r:id="rId7"/>
    <p:sldId id="263" r:id="rId8"/>
    <p:sldId id="275" r:id="rId9"/>
    <p:sldId id="303" r:id="rId10"/>
    <p:sldId id="325" r:id="rId11"/>
    <p:sldId id="277" r:id="rId12"/>
    <p:sldId id="32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774C-70F7-4ED4-813C-739E51CF8487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A772-5D94-4F12-8B86-44D4FB263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E34D-57B0-41D5-A7AF-DF10D1068115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2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327-77F4-4A2B-9238-101C8E3404E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327A-3B7B-4F18-AD00-4892CF91FF9D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8241-E647-4007-AB01-BB30869910EB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9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5554-C941-4C3B-A197-75ED448862A0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44A0-C3F8-4023-9352-7CF7C034B2C8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0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C5B-471F-47EA-B884-FE923235A560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7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C408-3247-4796-93FF-B91D6887AEC0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282-CC74-49F4-B876-75084EFB56F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6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AF9-2583-4989-8D87-13F548ED6E0C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3CFB-BB1B-4B2A-ADF6-B1A4609854C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EAA8-1A97-412E-935C-2E918F139579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7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0DF1-CA1F-4E36-8C65-C52A9896A8FB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0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73FD-197A-4AD6-8D60-38B6A76F073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3949-07FA-4C7A-A990-D6D1043EED71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DE8-6D13-4218-A974-D45AA7B6E4FF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3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B7D7-4BDA-4ABC-B31D-66201C69A314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0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F0A0B-291C-4112-A023-023C51AB2E85}" type="datetime1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maidecity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769" y="1192548"/>
            <a:ext cx="9533131" cy="187720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H&amp;W WELDERS FC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BDE4E-FFA3-44D5-BA0B-7575E221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3315306"/>
            <a:ext cx="8240110" cy="2249319"/>
          </a:xfrm>
        </p:spPr>
        <p:txBody>
          <a:bodyPr>
            <a:noAutofit/>
          </a:bodyPr>
          <a:lstStyle/>
          <a:p>
            <a:pPr algn="ctr"/>
            <a:r>
              <a:rPr lang="en-US" sz="2000" b="1" u="sng" dirty="0"/>
              <a:t>PRESENTATION BY: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PAUL KEE </a:t>
            </a:r>
          </a:p>
          <a:p>
            <a:pPr algn="ctr">
              <a:defRPr/>
            </a:pPr>
            <a:r>
              <a:rPr lang="en-US" sz="2000" b="1" i="1" dirty="0"/>
              <a:t>HEAD COACH</a:t>
            </a:r>
          </a:p>
          <a:p>
            <a:pPr algn="ctr">
              <a:defRPr/>
            </a:pPr>
            <a:r>
              <a:rPr lang="en-GB" altLang="en-US" sz="2000" b="1" i="1" dirty="0">
                <a:solidFill>
                  <a:srgbClr val="FF0000"/>
                </a:solidFill>
              </a:rPr>
              <a:t>U.E.F.A Pro Licence holder</a:t>
            </a:r>
          </a:p>
          <a:p>
            <a:pPr algn="ctr">
              <a:defRPr/>
            </a:pPr>
            <a:r>
              <a:rPr lang="en-GB" altLang="en-US" sz="2000" b="1" i="1" dirty="0">
                <a:solidFill>
                  <a:schemeClr val="accent4">
                    <a:lumMod val="50000"/>
                  </a:schemeClr>
                </a:solidFill>
              </a:rPr>
              <a:t>L.M.A. Management Diploma</a:t>
            </a:r>
          </a:p>
          <a:p>
            <a:pPr algn="ctr"/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90" y="3849545"/>
            <a:ext cx="935289" cy="9352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59035CC-A81F-1F65-52CA-ADA37BC475E0}"/>
              </a:ext>
            </a:extLst>
          </p:cNvPr>
          <p:cNvSpPr txBox="1">
            <a:spLocks/>
          </p:cNvSpPr>
          <p:nvPr/>
        </p:nvSpPr>
        <p:spPr>
          <a:xfrm>
            <a:off x="2270449" y="1170981"/>
            <a:ext cx="9533131" cy="18772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H&amp;W WELDERS FC</a:t>
            </a:r>
          </a:p>
        </p:txBody>
      </p:sp>
      <p:pic>
        <p:nvPicPr>
          <p:cNvPr id="10" name="Picture 9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8EC7CF2-EDAC-FC90-F4CE-5AE6C176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56" y="3977156"/>
            <a:ext cx="1740041" cy="680066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CC04E6DB-FB77-C73C-89A5-97F41D6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1262"/>
            <a:ext cx="1682571" cy="16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129" y="400546"/>
            <a:ext cx="9313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/>
              <a:t>LEAD STAFF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0796" y="4185096"/>
            <a:ext cx="187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Paul Kee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HEAD COACH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3107" y="4211871"/>
            <a:ext cx="2593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Raymond Alexander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DIRECTOR OF OPERATIONS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1401" y="4211871"/>
            <a:ext cx="249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Noel Mitchell</a:t>
            </a:r>
          </a:p>
          <a:p>
            <a:pPr algn="ctr"/>
            <a:r>
              <a:rPr lang="en-GB" sz="1400" b="1" dirty="0">
                <a:solidFill>
                  <a:srgbClr val="FF0000"/>
                </a:solidFill>
              </a:rPr>
              <a:t>HEAD OF DEVELOPMENT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3350" y="4708316"/>
            <a:ext cx="2407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Age 66 years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U.E.F.A.’A’ LICENCE 1999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U.E.F.A. PRO LICENCE 2007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UEFA Grassroots Coach of The Year 2004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Sport NI Coach of The Year 2004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Former IFA U15 Schoolboy International Manager </a:t>
            </a:r>
            <a:endParaRPr lang="en-GB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796" y="4708316"/>
            <a:ext cx="2307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Age 55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U.E.F.A. PRO LICENCE 2005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DIRECTOR OF YOUTH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DEVELOPMENT CARLISLE UNITED F.C. 9-19 YEARS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PERFORMANCE COACH IFA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100" b="1" dirty="0"/>
              <a:t>FORMER NORTHERN IRELAND U17 MANAGER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6421" y="4657550"/>
            <a:ext cx="240780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Age 55 years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U.E.F.A.’A’ LICENCE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CURRENT 1</a:t>
            </a:r>
            <a:r>
              <a:rPr lang="en-GB" sz="1100" b="1" baseline="30000" dirty="0"/>
              <a:t>ST</a:t>
            </a:r>
            <a:r>
              <a:rPr lang="en-GB" sz="1100" b="1" dirty="0"/>
              <a:t> TEAM COACH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FORMER NI LADIES U17 HEAD COACH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b="1" dirty="0"/>
              <a:t>FORMER IFA PERFORMANCE COACH</a:t>
            </a:r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1B1180D8-F7AE-61B9-FC8B-9D17621D2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1" y="161216"/>
            <a:ext cx="1682571" cy="1682571"/>
          </a:xfrm>
          <a:prstGeom prst="rect">
            <a:avLst/>
          </a:prstGeom>
        </p:spPr>
      </p:pic>
      <p:pic>
        <p:nvPicPr>
          <p:cNvPr id="5" name="Picture 4" descr="A bald person in a black shirt&#10;&#10;Description automatically generated">
            <a:extLst>
              <a:ext uri="{FF2B5EF4-FFF2-40B4-BE49-F238E27FC236}">
                <a16:creationId xmlns:a16="http://schemas.microsoft.com/office/drawing/2014/main" id="{6A79E6EF-B795-1C99-6F64-32FA5021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796" y="1531498"/>
            <a:ext cx="1975174" cy="2633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erson in a grey shirt&#10;&#10;Description automatically generated">
            <a:extLst>
              <a:ext uri="{FF2B5EF4-FFF2-40B4-BE49-F238E27FC236}">
                <a16:creationId xmlns:a16="http://schemas.microsoft.com/office/drawing/2014/main" id="{5D7C68FF-DBD7-31BF-2181-0C9D9ABF8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261" y="1480445"/>
            <a:ext cx="2001886" cy="2761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person with grey hair and a beard&#10;&#10;Description automatically generated">
            <a:extLst>
              <a:ext uri="{FF2B5EF4-FFF2-40B4-BE49-F238E27FC236}">
                <a16:creationId xmlns:a16="http://schemas.microsoft.com/office/drawing/2014/main" id="{201C2EEC-25A5-CC4C-77DC-DF5ACE2D76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1"/>
          <a:stretch/>
        </p:blipFill>
        <p:spPr>
          <a:xfrm>
            <a:off x="5611895" y="1491473"/>
            <a:ext cx="2001886" cy="276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893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48" y="452158"/>
            <a:ext cx="9749455" cy="17525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GENERAL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FF4FA-F598-4962-B6AB-31A8BE72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48" y="1893275"/>
            <a:ext cx="7243603" cy="446063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Development Programme 4 years +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Community and Academy 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Academy partner (Ridgeway Rovers)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Not for profit organisation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Local cross community club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Based at Blanchflower Stadium</a:t>
            </a:r>
          </a:p>
          <a:p>
            <a:pPr>
              <a:lnSpc>
                <a:spcPct val="150000"/>
              </a:lnSpc>
              <a:buFont typeface="Wingdings 3" pitchFamily="18" charset="2"/>
              <a:buChar char=""/>
            </a:pPr>
            <a:r>
              <a:rPr lang="en-GB" altLang="en-US" sz="1800" b="1" dirty="0">
                <a:latin typeface="+mj-lt"/>
              </a:rPr>
              <a:t>Project Administrator</a:t>
            </a:r>
            <a:br>
              <a:rPr lang="en-GB" altLang="en-US" sz="1800" b="1" dirty="0">
                <a:latin typeface="+mj-lt"/>
              </a:rPr>
            </a:br>
            <a:r>
              <a:rPr lang="en-GB" altLang="en-US" sz="1800" b="1" dirty="0">
                <a:latin typeface="+mj-lt"/>
              </a:rPr>
              <a:t>Ray Alexander </a:t>
            </a:r>
            <a:endParaRPr lang="en-GB" altLang="en-US" sz="1800" b="1" i="1" dirty="0"/>
          </a:p>
        </p:txBody>
      </p:sp>
      <p:pic>
        <p:nvPicPr>
          <p:cNvPr id="1026" name="Picture 2" descr="Telephone Number Mobile Phone Google Images, PNG, 1000x879px, Telephone,  Area, Boy, Cartoon, Child Download F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244" r="100000">
                        <a14:foregroundMark x1="17683" y1="87639" x2="23780" y2="88611"/>
                        <a14:foregroundMark x1="41341" y1="80417" x2="65732" y2="81667"/>
                        <a14:foregroundMark x1="55366" y1="86806" x2="70244" y2="85278"/>
                        <a14:foregroundMark x1="36585" y1="89722" x2="54024" y2="89167"/>
                        <a14:foregroundMark x1="40488" y1="75556" x2="50366" y2="74722"/>
                        <a14:foregroundMark x1="38415" y1="90694" x2="69878" y2="90000"/>
                        <a14:foregroundMark x1="71220" y1="86389" x2="69390" y2="75278"/>
                        <a14:foregroundMark x1="37927" y1="87639" x2="38415" y2="7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16" y="5117429"/>
            <a:ext cx="1020885" cy="8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ootball field with yellow seats&#10;&#10;Description automatically generated">
            <a:extLst>
              <a:ext uri="{FF2B5EF4-FFF2-40B4-BE49-F238E27FC236}">
                <a16:creationId xmlns:a16="http://schemas.microsoft.com/office/drawing/2014/main" id="{34B4F1C2-57AE-1DCE-B55F-0A7EAD3C7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367" y="3645874"/>
            <a:ext cx="3155283" cy="2367942"/>
          </a:xfrm>
          <a:prstGeom prst="rect">
            <a:avLst/>
          </a:prstGeom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709C8646-97F4-0221-8714-81463FE5F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97" y="232523"/>
            <a:ext cx="1470119" cy="1470119"/>
          </a:xfrm>
          <a:prstGeom prst="rect">
            <a:avLst/>
          </a:prstGeom>
        </p:spPr>
      </p:pic>
      <p:pic>
        <p:nvPicPr>
          <p:cNvPr id="11" name="Picture 10" descr="A stadium with yellow and black seats&#10;&#10;Description automatically generated">
            <a:extLst>
              <a:ext uri="{FF2B5EF4-FFF2-40B4-BE49-F238E27FC236}">
                <a16:creationId xmlns:a16="http://schemas.microsoft.com/office/drawing/2014/main" id="{F30B2B85-A749-8B77-3889-6140EE65E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367" y="1133708"/>
            <a:ext cx="3088886" cy="23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43" y="4690533"/>
            <a:ext cx="7535180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300" b="1"/>
              <a:t>H&amp;W WELDERS PARTNERSHIPS </a:t>
            </a:r>
            <a:br>
              <a:rPr lang="en-US" sz="2300" b="1"/>
            </a:br>
            <a:r>
              <a:rPr lang="en-US" sz="2300" b="1"/>
              <a:t>2023-24</a:t>
            </a:r>
          </a:p>
        </p:txBody>
      </p:sp>
      <p:sp>
        <p:nvSpPr>
          <p:cNvPr id="69" name="Rounded Rectangle 9">
            <a:extLst>
              <a:ext uri="{FF2B5EF4-FFF2-40B4-BE49-F238E27FC236}">
                <a16:creationId xmlns:a16="http://schemas.microsoft.com/office/drawing/2014/main" id="{5722AE02-CA96-412C-915C-A4FD30CE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D9280542-A394-154A-E57C-22710BFF3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" r="3429" b="3"/>
          <a:stretch/>
        </p:blipFill>
        <p:spPr>
          <a:xfrm>
            <a:off x="4045131" y="975360"/>
            <a:ext cx="2740109" cy="2947416"/>
          </a:xfrm>
          <a:prstGeom prst="rect">
            <a:avLst/>
          </a:prstGeom>
        </p:spPr>
      </p:pic>
      <p:pic>
        <p:nvPicPr>
          <p:cNvPr id="5" name="Picture 4" descr="A logo for a funeral director&#10;&#10;Description automatically generated">
            <a:extLst>
              <a:ext uri="{FF2B5EF4-FFF2-40B4-BE49-F238E27FC236}">
                <a16:creationId xmlns:a16="http://schemas.microsoft.com/office/drawing/2014/main" id="{8F6B809D-FE65-CFC3-8A74-66E7CBEEE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25" r="-1" b="-1"/>
          <a:stretch/>
        </p:blipFill>
        <p:spPr>
          <a:xfrm>
            <a:off x="6948966" y="975360"/>
            <a:ext cx="4272027" cy="2947416"/>
          </a:xfrm>
          <a:prstGeom prst="rect">
            <a:avLst/>
          </a:prstGeom>
          <a:ln w="539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7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98" y="1"/>
            <a:ext cx="9749455" cy="1752599"/>
          </a:xfrm>
        </p:spPr>
        <p:txBody>
          <a:bodyPr>
            <a:normAutofit/>
          </a:bodyPr>
          <a:lstStyle/>
          <a:p>
            <a:r>
              <a:rPr lang="en-US" b="1" dirty="0"/>
              <a:t>MENU FOR SUCCESS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DFF4FA-F598-4962-B6AB-31A8BE72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397" y="1531498"/>
            <a:ext cx="7421024" cy="4555403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Education Programme 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UEFA Pro Licence Staff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UEFA Qualified staff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Cross Community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4-14 age (Community)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U16/U18 U21 squads (Academy)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1</a:t>
            </a:r>
            <a:r>
              <a:rPr lang="en-GB" altLang="en-US" baseline="30000" dirty="0">
                <a:cs typeface="Arial" panose="020B0604020202020204" pitchFamily="34" charset="0"/>
              </a:rPr>
              <a:t>st</a:t>
            </a:r>
            <a:r>
              <a:rPr lang="en-GB" altLang="en-US" dirty="0">
                <a:cs typeface="Arial" panose="020B0604020202020204" pitchFamily="34" charset="0"/>
              </a:rPr>
              <a:t> Team squad (18+ Adults)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After School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Football 4 All Development Centres</a:t>
            </a:r>
          </a:p>
          <a:p>
            <a:pPr>
              <a:buFont typeface="Wingdings 3" pitchFamily="18" charset="2"/>
              <a:buChar char=""/>
            </a:pPr>
            <a:r>
              <a:rPr lang="en-GB" altLang="en-US" dirty="0">
                <a:cs typeface="Arial" panose="020B0604020202020204" pitchFamily="34" charset="0"/>
              </a:rPr>
              <a:t>Mainland UK contacts</a:t>
            </a:r>
            <a:endParaRPr lang="en-GB" altLang="en-US" dirty="0"/>
          </a:p>
          <a:p>
            <a:pPr marL="0" indent="0">
              <a:buNone/>
            </a:pPr>
            <a:endParaRPr lang="en-GB" altLang="en-US" sz="2000" dirty="0"/>
          </a:p>
        </p:txBody>
      </p:sp>
      <p:pic>
        <p:nvPicPr>
          <p:cNvPr id="2052" name="Picture 4" descr="Menu for Success Order Your Results Goal Victo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0" b="100000" l="800" r="100000">
                        <a14:foregroundMark x1="13800" y1="99237" x2="64000" y2="99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19" y="4160464"/>
            <a:ext cx="3471081" cy="272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9CAB979C-D662-885C-AEAC-E4B7FF94C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440" y="575423"/>
            <a:ext cx="1470119" cy="1470119"/>
          </a:xfrm>
          <a:prstGeom prst="rect">
            <a:avLst/>
          </a:prstGeom>
        </p:spPr>
      </p:pic>
      <p:pic>
        <p:nvPicPr>
          <p:cNvPr id="4" name="Picture 3" descr="A group of men in black and yellow uniforms&#10;&#10;Description automatically generated">
            <a:extLst>
              <a:ext uri="{FF2B5EF4-FFF2-40B4-BE49-F238E27FC236}">
                <a16:creationId xmlns:a16="http://schemas.microsoft.com/office/drawing/2014/main" id="{E7AE0383-60D4-CC6F-D5F4-31CCEEC74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213" y="1658327"/>
            <a:ext cx="3123985" cy="207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835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262" y="5819746"/>
            <a:ext cx="1094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Community programme acts as the main feeder for the  Ridgeway Rovers programme </a:t>
            </a:r>
          </a:p>
          <a:p>
            <a:pPr algn="ctr"/>
            <a:r>
              <a:rPr lang="en-GB" sz="2000" dirty="0"/>
              <a:t>H&amp;W Welders are in Partnership with Rovers…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So, what do we really mean when we say, ‘community programme’?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855F4F-9905-A55C-8381-B6E91F041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5429672" cy="335280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Google Sans"/>
              </a:rPr>
              <a:t>Football brings people together as a family. </a:t>
            </a:r>
          </a:p>
          <a:p>
            <a:r>
              <a:rPr lang="en-US" sz="2000" b="0" i="0" dirty="0">
                <a:effectLst/>
                <a:latin typeface="Google Sans"/>
              </a:rPr>
              <a:t>It promotes good behaviors for a better society, just like many of the other sports played in our communities. </a:t>
            </a:r>
          </a:p>
          <a:p>
            <a:r>
              <a:rPr lang="en-US" sz="2000" b="0" i="0" dirty="0">
                <a:effectLst/>
                <a:latin typeface="Google Sans"/>
              </a:rPr>
              <a:t>Sportsmanship is about teamwork, discipline and supporting each other, these behaviors are the key to a good society.</a:t>
            </a:r>
            <a:endParaRPr lang="en-GB" sz="2000" dirty="0"/>
          </a:p>
        </p:txBody>
      </p:sp>
      <p:pic>
        <p:nvPicPr>
          <p:cNvPr id="4" name="Content Placeholder 3" descr="A group of men running on a field&#10;&#10;Description automatically generated">
            <a:extLst>
              <a:ext uri="{FF2B5EF4-FFF2-40B4-BE49-F238E27FC236}">
                <a16:creationId xmlns:a16="http://schemas.microsoft.com/office/drawing/2014/main" id="{56B563FF-9AF2-2739-3AB9-83662FAC8C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1872" y="2667000"/>
            <a:ext cx="414645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logo of a company&#10;&#10;Description automatically generated">
            <a:extLst>
              <a:ext uri="{FF2B5EF4-FFF2-40B4-BE49-F238E27FC236}">
                <a16:creationId xmlns:a16="http://schemas.microsoft.com/office/drawing/2014/main" id="{FE000358-084F-0F51-B8F4-AEE326E91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7" y="232523"/>
            <a:ext cx="1470119" cy="14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7E2B6549-9299-6CA8-4B0E-FA7F5F628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2" r="3368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9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0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Community</a:t>
            </a:r>
            <a:br>
              <a:rPr lang="en-US"/>
            </a:br>
            <a:r>
              <a:rPr lang="en-US"/>
              <a:t>Benefits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3843867" y="2048933"/>
            <a:ext cx="7659156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Social development/ mixing with children both all sections of our community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FFL football for life, development of lifelong participation in the sport (as part of our strategy)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Professional opportunities – collective and individual (past examples)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Documents can be supplied for Schools coaching - Football for life</a:t>
            </a:r>
          </a:p>
        </p:txBody>
      </p:sp>
    </p:spTree>
    <p:extLst>
      <p:ext uri="{BB962C8B-B14F-4D97-AF65-F5344CB8AC3E}">
        <p14:creationId xmlns:p14="http://schemas.microsoft.com/office/powerpoint/2010/main" val="392842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412BB4-8F56-0C5A-E731-4AF648F9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594" y="810206"/>
            <a:ext cx="6874430" cy="31860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200" dirty="0">
                <a:solidFill>
                  <a:srgbClr val="FF0000"/>
                </a:solidFill>
              </a:rPr>
              <a:t>LOCAL SCHOOL LINKS</a:t>
            </a:r>
            <a:br>
              <a:rPr lang="en-US" sz="4200" dirty="0"/>
            </a:br>
            <a:r>
              <a:rPr lang="en-US" sz="4200" dirty="0"/>
              <a:t>Both Ashfield High and Campbell College use </a:t>
            </a:r>
            <a:br>
              <a:rPr lang="en-US" sz="4200" dirty="0"/>
            </a:br>
            <a:r>
              <a:rPr lang="en-US" sz="4200" u="sng" dirty="0"/>
              <a:t>The </a:t>
            </a:r>
            <a:r>
              <a:rPr lang="en-US" sz="4200" u="sng" dirty="0" err="1"/>
              <a:t>Blanchlower</a:t>
            </a:r>
            <a:r>
              <a:rPr lang="en-US" sz="4200" u="sng" dirty="0"/>
              <a:t> Stadium </a:t>
            </a:r>
            <a:r>
              <a:rPr lang="en-US" sz="4200" dirty="0"/>
              <a:t>on daily basis SEPTEMBER to JUNE.</a:t>
            </a:r>
          </a:p>
        </p:txBody>
      </p:sp>
      <p:pic>
        <p:nvPicPr>
          <p:cNvPr id="6" name="Content Placeholder 5" descr="A logo of a university&#10;&#10;Description automatically generated">
            <a:extLst>
              <a:ext uri="{FF2B5EF4-FFF2-40B4-BE49-F238E27FC236}">
                <a16:creationId xmlns:a16="http://schemas.microsoft.com/office/drawing/2014/main" id="{D435EE8A-9024-2E96-4C4A-8C678749D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67433" y="691938"/>
            <a:ext cx="1341922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Content Placeholder 7" descr="A black and white logo&#10;&#10;Description automatically generated">
            <a:extLst>
              <a:ext uri="{FF2B5EF4-FFF2-40B4-BE49-F238E27FC236}">
                <a16:creationId xmlns:a16="http://schemas.microsoft.com/office/drawing/2014/main" id="{3A7D3053-6611-3A06-1C96-614CD7F2A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77518" y="3337472"/>
            <a:ext cx="1943655" cy="194365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109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8674" y="424989"/>
            <a:ext cx="5180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COMMUNITY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3429" y="1049024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KEY COACHES</a:t>
            </a:r>
          </a:p>
        </p:txBody>
      </p:sp>
      <p:pic>
        <p:nvPicPr>
          <p:cNvPr id="3" name="Picture 2" descr="A logo of a company&#10;&#10;Description automatically generated">
            <a:extLst>
              <a:ext uri="{FF2B5EF4-FFF2-40B4-BE49-F238E27FC236}">
                <a16:creationId xmlns:a16="http://schemas.microsoft.com/office/drawing/2014/main" id="{743225F7-FB31-9029-571D-1B13241D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807" y="568996"/>
            <a:ext cx="1470119" cy="1470119"/>
          </a:xfrm>
          <a:prstGeom prst="rect">
            <a:avLst/>
          </a:prstGeom>
        </p:spPr>
      </p:pic>
      <p:pic>
        <p:nvPicPr>
          <p:cNvPr id="13" name="Picture 12" descr="A logo of a company&#10;&#10;Description automatically generated">
            <a:extLst>
              <a:ext uri="{FF2B5EF4-FFF2-40B4-BE49-F238E27FC236}">
                <a16:creationId xmlns:a16="http://schemas.microsoft.com/office/drawing/2014/main" id="{CE7F95A6-335C-1F1C-7630-9CC496DF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1" y="533939"/>
            <a:ext cx="1470119" cy="1470119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D8B3C1F-4D2F-937B-5717-5CE0D063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18356"/>
            <a:ext cx="10018713" cy="1020043"/>
          </a:xfrm>
        </p:spPr>
        <p:txBody>
          <a:bodyPr/>
          <a:lstStyle/>
          <a:p>
            <a:r>
              <a:rPr lang="en-GB" dirty="0"/>
              <a:t>LEWIS PATTERSON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5181291-ED08-8348-7CA3-E8CBF4361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CURRENT H&amp;W WELDERS PLAYER</a:t>
            </a:r>
          </a:p>
          <a:p>
            <a:r>
              <a:rPr lang="en-GB" dirty="0"/>
              <a:t>UEFA C LICENCE QUALIFIED</a:t>
            </a:r>
          </a:p>
          <a:p>
            <a:r>
              <a:rPr lang="en-GB" dirty="0"/>
              <a:t>FORMER FLEETWOOD SCHOLARSHIP</a:t>
            </a:r>
          </a:p>
          <a:p>
            <a:r>
              <a:rPr lang="en-GB" dirty="0"/>
              <a:t>SIGNED IN JULY 23 FROM CRUSADERS</a:t>
            </a:r>
          </a:p>
        </p:txBody>
      </p:sp>
      <p:pic>
        <p:nvPicPr>
          <p:cNvPr id="22" name="Content Placeholder 21" descr="A person in a yellow shirt kicking a football ball&#10;&#10;Description automatically generated">
            <a:extLst>
              <a:ext uri="{FF2B5EF4-FFF2-40B4-BE49-F238E27FC236}">
                <a16:creationId xmlns:a16="http://schemas.microsoft.com/office/drawing/2014/main" id="{5A0336DC-10B2-EEE3-9848-4A1305652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90027" y="2438399"/>
            <a:ext cx="2599374" cy="390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41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8674" y="424989"/>
            <a:ext cx="5180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COMMUNITY STAFF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3429" y="1049024"/>
            <a:ext cx="17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KEY COACHES</a:t>
            </a:r>
          </a:p>
        </p:txBody>
      </p:sp>
      <p:pic>
        <p:nvPicPr>
          <p:cNvPr id="3" name="Picture 2" descr="A logo of a company&#10;&#10;Description automatically generated">
            <a:extLst>
              <a:ext uri="{FF2B5EF4-FFF2-40B4-BE49-F238E27FC236}">
                <a16:creationId xmlns:a16="http://schemas.microsoft.com/office/drawing/2014/main" id="{743225F7-FB31-9029-571D-1B13241D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807" y="568996"/>
            <a:ext cx="1470119" cy="1470119"/>
          </a:xfrm>
          <a:prstGeom prst="rect">
            <a:avLst/>
          </a:prstGeom>
        </p:spPr>
      </p:pic>
      <p:pic>
        <p:nvPicPr>
          <p:cNvPr id="13" name="Picture 12" descr="A logo of a company&#10;&#10;Description automatically generated">
            <a:extLst>
              <a:ext uri="{FF2B5EF4-FFF2-40B4-BE49-F238E27FC236}">
                <a16:creationId xmlns:a16="http://schemas.microsoft.com/office/drawing/2014/main" id="{CE7F95A6-335C-1F1C-7630-9CC496DF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1" y="533939"/>
            <a:ext cx="1470119" cy="1470119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D8B3C1F-4D2F-937B-5717-5CE0D063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18356"/>
            <a:ext cx="10018713" cy="1020043"/>
          </a:xfrm>
        </p:spPr>
        <p:txBody>
          <a:bodyPr/>
          <a:lstStyle/>
          <a:p>
            <a:r>
              <a:rPr lang="en-GB" dirty="0"/>
              <a:t>AIDAN FINEGAN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5181291-ED08-8348-7CA3-E8CBF4361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CURRENT H&amp;W WELDERS PLAYER</a:t>
            </a:r>
          </a:p>
          <a:p>
            <a:r>
              <a:rPr lang="en-GB" dirty="0"/>
              <a:t>UEFA C LICENCE QUALIFIED</a:t>
            </a:r>
          </a:p>
          <a:p>
            <a:r>
              <a:rPr lang="en-GB" dirty="0"/>
              <a:t>FORMER BIRMINGHAM CITY  SCHOLAR</a:t>
            </a:r>
          </a:p>
          <a:p>
            <a:r>
              <a:rPr lang="en-GB" dirty="0"/>
              <a:t>FORMER PROFESSIONAL COVENTRY CITY</a:t>
            </a:r>
          </a:p>
          <a:p>
            <a:r>
              <a:rPr lang="en-GB" dirty="0"/>
              <a:t>SIGNED IN JULY 23 FROM COVENTRY CITY </a:t>
            </a:r>
          </a:p>
        </p:txBody>
      </p:sp>
      <p:pic>
        <p:nvPicPr>
          <p:cNvPr id="8" name="Content Placeholder 7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FEC3DEAB-02E0-C0BF-17FE-9A16954B6E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3137" y="2667000"/>
            <a:ext cx="348392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9181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23227-530E-4024-91EF-312A851A758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467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Google Sans</vt:lpstr>
      <vt:lpstr>Wingdings</vt:lpstr>
      <vt:lpstr>Wingdings 3</vt:lpstr>
      <vt:lpstr>Parallax</vt:lpstr>
      <vt:lpstr>H&amp;W WELDERS FC</vt:lpstr>
      <vt:lpstr>GENERAL DETAILS </vt:lpstr>
      <vt:lpstr>H&amp;W WELDERS PARTNERSHIPS  2023-24</vt:lpstr>
      <vt:lpstr>MENU FOR SUCCESS </vt:lpstr>
      <vt:lpstr>So, what do we really mean when we say, ‘community programme’?</vt:lpstr>
      <vt:lpstr>Community Benefits</vt:lpstr>
      <vt:lpstr>LOCAL SCHOOL LINKS Both Ashfield High and Campbell College use  The Blanchlower Stadium on daily basis SEPTEMBER to JUNE.</vt:lpstr>
      <vt:lpstr>LEWIS PATTERSON</vt:lpstr>
      <vt:lpstr>AIDAN FINEGAN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H&amp;W WELDERS FC</dc:title>
  <dc:creator/>
  <cp:lastModifiedBy/>
  <cp:revision>2</cp:revision>
  <dcterms:created xsi:type="dcterms:W3CDTF">2021-01-23T09:50:56Z</dcterms:created>
  <dcterms:modified xsi:type="dcterms:W3CDTF">2023-09-28T10:53:13Z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