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08315-2A40-4F5B-9256-35ED193D717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8521B1-7582-47FD-8FF4-6214D9352421}">
      <dgm:prSet/>
      <dgm:spPr/>
      <dgm:t>
        <a:bodyPr/>
        <a:lstStyle/>
        <a:p>
          <a:pPr>
            <a:defRPr cap="all"/>
          </a:pPr>
          <a:r>
            <a:rPr lang="en-GB" dirty="0">
              <a:latin typeface="Comic Sans MS" panose="030F0702030302020204" pitchFamily="66" charset="0"/>
            </a:rPr>
            <a:t>Register by 9:00 and daily Prayers</a:t>
          </a:r>
          <a:endParaRPr lang="en-US" dirty="0">
            <a:latin typeface="Comic Sans MS" panose="030F0702030302020204" pitchFamily="66" charset="0"/>
          </a:endParaRPr>
        </a:p>
      </dgm:t>
    </dgm:pt>
    <dgm:pt modelId="{1D3B5FF6-E05E-42F7-8222-99A98D9D81D0}" type="parTrans" cxnId="{53EDE82C-B10E-4D54-989F-1A15B6623B5B}">
      <dgm:prSet/>
      <dgm:spPr/>
      <dgm:t>
        <a:bodyPr/>
        <a:lstStyle/>
        <a:p>
          <a:endParaRPr lang="en-US"/>
        </a:p>
      </dgm:t>
    </dgm:pt>
    <dgm:pt modelId="{449724C4-583B-4B2E-88FE-99C713B1DEBA}" type="sibTrans" cxnId="{53EDE82C-B10E-4D54-989F-1A15B6623B5B}">
      <dgm:prSet/>
      <dgm:spPr/>
      <dgm:t>
        <a:bodyPr/>
        <a:lstStyle/>
        <a:p>
          <a:endParaRPr lang="en-US"/>
        </a:p>
      </dgm:t>
    </dgm:pt>
    <dgm:pt modelId="{AD08C70D-0342-4640-8EAE-5E2F4842FB75}">
      <dgm:prSet/>
      <dgm:spPr/>
      <dgm:t>
        <a:bodyPr/>
        <a:lstStyle/>
        <a:p>
          <a:pPr>
            <a:defRPr cap="all"/>
          </a:pPr>
          <a:r>
            <a:rPr lang="en-GB" dirty="0">
              <a:latin typeface="Comic Sans MS" panose="030F0702030302020204" pitchFamily="66" charset="0"/>
            </a:rPr>
            <a:t>Phonics</a:t>
          </a:r>
          <a:endParaRPr lang="en-US" dirty="0">
            <a:latin typeface="Comic Sans MS" panose="030F0702030302020204" pitchFamily="66" charset="0"/>
          </a:endParaRPr>
        </a:p>
      </dgm:t>
    </dgm:pt>
    <dgm:pt modelId="{11CE8F06-B023-4EC5-88E8-9B16C173BB0C}" type="parTrans" cxnId="{BD09C449-030C-4BE9-8E8E-F03198FE1DAA}">
      <dgm:prSet/>
      <dgm:spPr/>
      <dgm:t>
        <a:bodyPr/>
        <a:lstStyle/>
        <a:p>
          <a:endParaRPr lang="en-US"/>
        </a:p>
      </dgm:t>
    </dgm:pt>
    <dgm:pt modelId="{5E6013E8-C92B-43F6-9C0A-F3462926C150}" type="sibTrans" cxnId="{BD09C449-030C-4BE9-8E8E-F03198FE1DAA}">
      <dgm:prSet/>
      <dgm:spPr/>
      <dgm:t>
        <a:bodyPr/>
        <a:lstStyle/>
        <a:p>
          <a:endParaRPr lang="en-US"/>
        </a:p>
      </dgm:t>
    </dgm:pt>
    <dgm:pt modelId="{B953B303-D2E3-4568-8808-BEACB29C7ADF}">
      <dgm:prSet/>
      <dgm:spPr/>
      <dgm:t>
        <a:bodyPr/>
        <a:lstStyle/>
        <a:p>
          <a:pPr>
            <a:defRPr cap="all"/>
          </a:pPr>
          <a:r>
            <a:rPr lang="en-GB" dirty="0">
              <a:latin typeface="Comic Sans MS" panose="030F0702030302020204" pitchFamily="66" charset="0"/>
            </a:rPr>
            <a:t>Literacy</a:t>
          </a:r>
          <a:r>
            <a:rPr lang="en-GB" dirty="0"/>
            <a:t> </a:t>
          </a:r>
          <a:endParaRPr lang="en-US" dirty="0"/>
        </a:p>
      </dgm:t>
    </dgm:pt>
    <dgm:pt modelId="{8F73D8DC-DCB9-4796-8352-68FADC09FDD7}" type="parTrans" cxnId="{45BF98B6-E470-44B3-825C-2A6C8C6D9091}">
      <dgm:prSet/>
      <dgm:spPr/>
      <dgm:t>
        <a:bodyPr/>
        <a:lstStyle/>
        <a:p>
          <a:endParaRPr lang="en-US"/>
        </a:p>
      </dgm:t>
    </dgm:pt>
    <dgm:pt modelId="{5C7AB7EE-20D0-48BC-995F-48131A631A5D}" type="sibTrans" cxnId="{45BF98B6-E470-44B3-825C-2A6C8C6D9091}">
      <dgm:prSet/>
      <dgm:spPr/>
      <dgm:t>
        <a:bodyPr/>
        <a:lstStyle/>
        <a:p>
          <a:endParaRPr lang="en-US"/>
        </a:p>
      </dgm:t>
    </dgm:pt>
    <dgm:pt modelId="{09652DA1-109A-4F23-B320-D6A3E2CCFFE5}">
      <dgm:prSet/>
      <dgm:spPr/>
      <dgm:t>
        <a:bodyPr/>
        <a:lstStyle/>
        <a:p>
          <a:pPr>
            <a:defRPr cap="all"/>
          </a:pPr>
          <a:r>
            <a:rPr lang="en-GB" dirty="0">
              <a:latin typeface="Comic Sans MS" panose="030F0702030302020204" pitchFamily="66" charset="0"/>
            </a:rPr>
            <a:t>Outside play and healthy snack</a:t>
          </a:r>
          <a:endParaRPr lang="en-US" dirty="0">
            <a:latin typeface="Comic Sans MS" panose="030F0702030302020204" pitchFamily="66" charset="0"/>
          </a:endParaRPr>
        </a:p>
      </dgm:t>
    </dgm:pt>
    <dgm:pt modelId="{D28E1249-E1F8-4EB6-A9F5-C8F6FD1C15AC}" type="parTrans" cxnId="{FCF4FE25-4641-44C5-A448-B99B11C3278E}">
      <dgm:prSet/>
      <dgm:spPr/>
      <dgm:t>
        <a:bodyPr/>
        <a:lstStyle/>
        <a:p>
          <a:endParaRPr lang="en-US"/>
        </a:p>
      </dgm:t>
    </dgm:pt>
    <dgm:pt modelId="{6A568EDA-9FF5-430D-98F9-E7E56276E87F}" type="sibTrans" cxnId="{FCF4FE25-4641-44C5-A448-B99B11C3278E}">
      <dgm:prSet/>
      <dgm:spPr/>
      <dgm:t>
        <a:bodyPr/>
        <a:lstStyle/>
        <a:p>
          <a:endParaRPr lang="en-US"/>
        </a:p>
      </dgm:t>
    </dgm:pt>
    <dgm:pt modelId="{34DE83CD-54AE-4B5A-ACF0-5400D314CF11}">
      <dgm:prSet/>
      <dgm:spPr/>
      <dgm:t>
        <a:bodyPr/>
        <a:lstStyle/>
        <a:p>
          <a:pPr>
            <a:defRPr cap="all"/>
          </a:pPr>
          <a:r>
            <a:rPr lang="en-GB" dirty="0">
              <a:latin typeface="Comic Sans MS" panose="030F0702030302020204" pitchFamily="66" charset="0"/>
            </a:rPr>
            <a:t>Mental Maths &amp; Maths</a:t>
          </a:r>
          <a:endParaRPr lang="en-US" dirty="0">
            <a:latin typeface="Comic Sans MS" panose="030F0702030302020204" pitchFamily="66" charset="0"/>
          </a:endParaRPr>
        </a:p>
      </dgm:t>
    </dgm:pt>
    <dgm:pt modelId="{BD944E96-DB4E-4601-BCC4-76EF2717D362}" type="parTrans" cxnId="{EDED1FF3-763E-4FCD-AD0C-A1C2B9A284FE}">
      <dgm:prSet/>
      <dgm:spPr/>
      <dgm:t>
        <a:bodyPr/>
        <a:lstStyle/>
        <a:p>
          <a:endParaRPr lang="en-US"/>
        </a:p>
      </dgm:t>
    </dgm:pt>
    <dgm:pt modelId="{E2BEE64A-E8D0-49BF-AE05-3047B7536536}" type="sibTrans" cxnId="{EDED1FF3-763E-4FCD-AD0C-A1C2B9A284FE}">
      <dgm:prSet/>
      <dgm:spPr/>
      <dgm:t>
        <a:bodyPr/>
        <a:lstStyle/>
        <a:p>
          <a:endParaRPr lang="en-US"/>
        </a:p>
      </dgm:t>
    </dgm:pt>
    <dgm:pt modelId="{EF2336ED-4BD6-4516-A34D-C87B96914102}">
      <dgm:prSet/>
      <dgm:spPr/>
      <dgm:t>
        <a:bodyPr/>
        <a:lstStyle/>
        <a:p>
          <a:pPr>
            <a:defRPr cap="all"/>
          </a:pPr>
          <a:r>
            <a:rPr lang="en-GB" dirty="0">
              <a:latin typeface="Comic Sans MS" panose="030F0702030302020204" pitchFamily="66" charset="0"/>
            </a:rPr>
            <a:t>Lunch</a:t>
          </a:r>
          <a:endParaRPr lang="en-US" dirty="0">
            <a:latin typeface="Comic Sans MS" panose="030F0702030302020204" pitchFamily="66" charset="0"/>
          </a:endParaRPr>
        </a:p>
      </dgm:t>
    </dgm:pt>
    <dgm:pt modelId="{A65E93E3-44E6-415A-B055-83E73613584C}" type="parTrans" cxnId="{2815E4F4-99F7-4056-9B12-8F229440A951}">
      <dgm:prSet/>
      <dgm:spPr/>
      <dgm:t>
        <a:bodyPr/>
        <a:lstStyle/>
        <a:p>
          <a:endParaRPr lang="en-US"/>
        </a:p>
      </dgm:t>
    </dgm:pt>
    <dgm:pt modelId="{7857A5A2-154F-4738-940E-AB9B35D3842B}" type="sibTrans" cxnId="{2815E4F4-99F7-4056-9B12-8F229440A951}">
      <dgm:prSet/>
      <dgm:spPr/>
      <dgm:t>
        <a:bodyPr/>
        <a:lstStyle/>
        <a:p>
          <a:endParaRPr lang="en-US"/>
        </a:p>
      </dgm:t>
    </dgm:pt>
    <dgm:pt modelId="{093948A9-5492-46EC-B1D1-51184AF38D7F}">
      <dgm:prSet/>
      <dgm:spPr/>
      <dgm:t>
        <a:bodyPr/>
        <a:lstStyle/>
        <a:p>
          <a:pPr>
            <a:defRPr cap="all"/>
          </a:pPr>
          <a:r>
            <a:rPr lang="en-GB" dirty="0">
              <a:latin typeface="Comic Sans MS" panose="030F0702030302020204" pitchFamily="66" charset="0"/>
            </a:rPr>
            <a:t>RE , PE ,ICT, ABL, WAU</a:t>
          </a:r>
          <a:endParaRPr lang="en-US" dirty="0">
            <a:latin typeface="Comic Sans MS" panose="030F0702030302020204" pitchFamily="66" charset="0"/>
          </a:endParaRPr>
        </a:p>
      </dgm:t>
    </dgm:pt>
    <dgm:pt modelId="{2FDA5449-927F-4DE9-9520-F6F677EE7FAE}" type="parTrans" cxnId="{E1354846-C9C7-47E8-963A-2C2B2653DCEB}">
      <dgm:prSet/>
      <dgm:spPr/>
      <dgm:t>
        <a:bodyPr/>
        <a:lstStyle/>
        <a:p>
          <a:endParaRPr lang="en-US"/>
        </a:p>
      </dgm:t>
    </dgm:pt>
    <dgm:pt modelId="{860FB131-CF6C-4BAF-BB99-36E799A74480}" type="sibTrans" cxnId="{E1354846-C9C7-47E8-963A-2C2B2653DCEB}">
      <dgm:prSet/>
      <dgm:spPr/>
      <dgm:t>
        <a:bodyPr/>
        <a:lstStyle/>
        <a:p>
          <a:endParaRPr lang="en-US"/>
        </a:p>
      </dgm:t>
    </dgm:pt>
    <dgm:pt modelId="{9A8599FF-E1FA-43A3-B2C0-DEB5C19B40B6}">
      <dgm:prSet/>
      <dgm:spPr/>
      <dgm:t>
        <a:bodyPr/>
        <a:lstStyle/>
        <a:p>
          <a:pPr>
            <a:defRPr cap="all"/>
          </a:pPr>
          <a:r>
            <a:rPr lang="en-GB" dirty="0">
              <a:latin typeface="Comic Sans MS" panose="030F0702030302020204" pitchFamily="66" charset="0"/>
            </a:rPr>
            <a:t>PE is every Tuesday morning</a:t>
          </a:r>
          <a:r>
            <a:rPr lang="en-GB" dirty="0"/>
            <a:t>.</a:t>
          </a:r>
          <a:endParaRPr lang="en-US" dirty="0"/>
        </a:p>
      </dgm:t>
    </dgm:pt>
    <dgm:pt modelId="{DCDAE7DC-0B57-4E7B-B8CA-3F1EA1BC3F41}" type="parTrans" cxnId="{BB244413-B165-449B-9930-48C1CD99BE17}">
      <dgm:prSet/>
      <dgm:spPr/>
      <dgm:t>
        <a:bodyPr/>
        <a:lstStyle/>
        <a:p>
          <a:endParaRPr lang="en-US"/>
        </a:p>
      </dgm:t>
    </dgm:pt>
    <dgm:pt modelId="{2CDACBF8-4FC0-44D6-A81E-7DB2A6A80DBB}" type="sibTrans" cxnId="{BB244413-B165-449B-9930-48C1CD99BE17}">
      <dgm:prSet/>
      <dgm:spPr/>
      <dgm:t>
        <a:bodyPr/>
        <a:lstStyle/>
        <a:p>
          <a:endParaRPr lang="en-US"/>
        </a:p>
      </dgm:t>
    </dgm:pt>
    <dgm:pt modelId="{248C6B1D-00AE-4F3C-BFAD-BDCEF5EEF987}" type="pres">
      <dgm:prSet presAssocID="{0B108315-2A40-4F5B-9256-35ED193D7172}" presName="root" presStyleCnt="0">
        <dgm:presLayoutVars>
          <dgm:dir/>
          <dgm:resizeHandles val="exact"/>
        </dgm:presLayoutVars>
      </dgm:prSet>
      <dgm:spPr/>
    </dgm:pt>
    <dgm:pt modelId="{EED09ABC-ECBF-4715-BA08-B793DCBB5D54}" type="pres">
      <dgm:prSet presAssocID="{BC8521B1-7582-47FD-8FF4-6214D9352421}" presName="compNode" presStyleCnt="0"/>
      <dgm:spPr/>
    </dgm:pt>
    <dgm:pt modelId="{DB63007E-970C-48A3-B809-A24FC878F319}" type="pres">
      <dgm:prSet presAssocID="{BC8521B1-7582-47FD-8FF4-6214D9352421}" presName="iconBgRect" presStyleLbl="bgShp" presStyleIdx="0" presStyleCnt="8"/>
      <dgm:spPr/>
    </dgm:pt>
    <dgm:pt modelId="{DE8051C1-B691-4630-970A-8C2A7BD6C9A1}" type="pres">
      <dgm:prSet presAssocID="{BC8521B1-7582-47FD-8FF4-6214D935242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A22D952D-366B-4946-A2AE-1878B612826B}" type="pres">
      <dgm:prSet presAssocID="{BC8521B1-7582-47FD-8FF4-6214D9352421}" presName="spaceRect" presStyleCnt="0"/>
      <dgm:spPr/>
    </dgm:pt>
    <dgm:pt modelId="{DED15D34-8854-430F-BD24-AB409B68761F}" type="pres">
      <dgm:prSet presAssocID="{BC8521B1-7582-47FD-8FF4-6214D9352421}" presName="textRect" presStyleLbl="revTx" presStyleIdx="0" presStyleCnt="8">
        <dgm:presLayoutVars>
          <dgm:chMax val="1"/>
          <dgm:chPref val="1"/>
        </dgm:presLayoutVars>
      </dgm:prSet>
      <dgm:spPr/>
    </dgm:pt>
    <dgm:pt modelId="{0B2E8B1A-4EF4-4452-9C34-36BC0E60FCAB}" type="pres">
      <dgm:prSet presAssocID="{449724C4-583B-4B2E-88FE-99C713B1DEBA}" presName="sibTrans" presStyleCnt="0"/>
      <dgm:spPr/>
    </dgm:pt>
    <dgm:pt modelId="{6624626F-5116-4357-985C-058E5E201124}" type="pres">
      <dgm:prSet presAssocID="{AD08C70D-0342-4640-8EAE-5E2F4842FB75}" presName="compNode" presStyleCnt="0"/>
      <dgm:spPr/>
    </dgm:pt>
    <dgm:pt modelId="{85D950E7-4CFB-48D3-9DEA-059E4D37414A}" type="pres">
      <dgm:prSet presAssocID="{AD08C70D-0342-4640-8EAE-5E2F4842FB75}" presName="iconBgRect" presStyleLbl="bgShp" presStyleIdx="1" presStyleCnt="8"/>
      <dgm:spPr/>
    </dgm:pt>
    <dgm:pt modelId="{AFF0B874-8BCA-4F0A-A200-67DC4BAB99AE}" type="pres">
      <dgm:prSet presAssocID="{AD08C70D-0342-4640-8EAE-5E2F4842FB7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4DBD2396-7449-424E-8380-B8A05717B4DD}" type="pres">
      <dgm:prSet presAssocID="{AD08C70D-0342-4640-8EAE-5E2F4842FB75}" presName="spaceRect" presStyleCnt="0"/>
      <dgm:spPr/>
    </dgm:pt>
    <dgm:pt modelId="{521E7206-A63B-4731-BC3B-1F57221DD993}" type="pres">
      <dgm:prSet presAssocID="{AD08C70D-0342-4640-8EAE-5E2F4842FB75}" presName="textRect" presStyleLbl="revTx" presStyleIdx="1" presStyleCnt="8">
        <dgm:presLayoutVars>
          <dgm:chMax val="1"/>
          <dgm:chPref val="1"/>
        </dgm:presLayoutVars>
      </dgm:prSet>
      <dgm:spPr/>
    </dgm:pt>
    <dgm:pt modelId="{580E5802-6008-4FD9-ABF0-0591EC147B75}" type="pres">
      <dgm:prSet presAssocID="{5E6013E8-C92B-43F6-9C0A-F3462926C150}" presName="sibTrans" presStyleCnt="0"/>
      <dgm:spPr/>
    </dgm:pt>
    <dgm:pt modelId="{29F34E9B-874D-4532-92F0-D078EF636E84}" type="pres">
      <dgm:prSet presAssocID="{B953B303-D2E3-4568-8808-BEACB29C7ADF}" presName="compNode" presStyleCnt="0"/>
      <dgm:spPr/>
    </dgm:pt>
    <dgm:pt modelId="{212B0B24-F5B8-496B-9C43-649C17C800A2}" type="pres">
      <dgm:prSet presAssocID="{B953B303-D2E3-4568-8808-BEACB29C7ADF}" presName="iconBgRect" presStyleLbl="bgShp" presStyleIdx="2" presStyleCnt="8"/>
      <dgm:spPr/>
    </dgm:pt>
    <dgm:pt modelId="{CE9B6F44-C1A4-45D3-9BC9-946439B4B590}" type="pres">
      <dgm:prSet presAssocID="{B953B303-D2E3-4568-8808-BEACB29C7AD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Book"/>
        </a:ext>
      </dgm:extLst>
    </dgm:pt>
    <dgm:pt modelId="{5A6E821E-7990-421E-8483-8EB14E26737A}" type="pres">
      <dgm:prSet presAssocID="{B953B303-D2E3-4568-8808-BEACB29C7ADF}" presName="spaceRect" presStyleCnt="0"/>
      <dgm:spPr/>
    </dgm:pt>
    <dgm:pt modelId="{833F7604-3138-4F6A-ACDC-B0FA61886BEE}" type="pres">
      <dgm:prSet presAssocID="{B953B303-D2E3-4568-8808-BEACB29C7ADF}" presName="textRect" presStyleLbl="revTx" presStyleIdx="2" presStyleCnt="8">
        <dgm:presLayoutVars>
          <dgm:chMax val="1"/>
          <dgm:chPref val="1"/>
        </dgm:presLayoutVars>
      </dgm:prSet>
      <dgm:spPr/>
    </dgm:pt>
    <dgm:pt modelId="{DA7AF3AE-E234-4538-99C3-5225F314DACC}" type="pres">
      <dgm:prSet presAssocID="{5C7AB7EE-20D0-48BC-995F-48131A631A5D}" presName="sibTrans" presStyleCnt="0"/>
      <dgm:spPr/>
    </dgm:pt>
    <dgm:pt modelId="{EF93C0B5-5C4D-44DA-8C29-3BCBA858D6CD}" type="pres">
      <dgm:prSet presAssocID="{09652DA1-109A-4F23-B320-D6A3E2CCFFE5}" presName="compNode" presStyleCnt="0"/>
      <dgm:spPr/>
    </dgm:pt>
    <dgm:pt modelId="{745C34F2-005D-4807-BA78-8ABF1C9054C2}" type="pres">
      <dgm:prSet presAssocID="{09652DA1-109A-4F23-B320-D6A3E2CCFFE5}" presName="iconBgRect" presStyleLbl="bgShp" presStyleIdx="3" presStyleCnt="8"/>
      <dgm:spPr/>
    </dgm:pt>
    <dgm:pt modelId="{069645CC-AB22-4D58-AFD4-2FFF31C709B6}" type="pres">
      <dgm:prSet presAssocID="{09652DA1-109A-4F23-B320-D6A3E2CCFFE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pple"/>
        </a:ext>
      </dgm:extLst>
    </dgm:pt>
    <dgm:pt modelId="{9035C318-B474-4D41-B2A0-AB05018F16CD}" type="pres">
      <dgm:prSet presAssocID="{09652DA1-109A-4F23-B320-D6A3E2CCFFE5}" presName="spaceRect" presStyleCnt="0"/>
      <dgm:spPr/>
    </dgm:pt>
    <dgm:pt modelId="{3EC1D921-8B94-4ACB-A924-5F876E544E27}" type="pres">
      <dgm:prSet presAssocID="{09652DA1-109A-4F23-B320-D6A3E2CCFFE5}" presName="textRect" presStyleLbl="revTx" presStyleIdx="3" presStyleCnt="8">
        <dgm:presLayoutVars>
          <dgm:chMax val="1"/>
          <dgm:chPref val="1"/>
        </dgm:presLayoutVars>
      </dgm:prSet>
      <dgm:spPr/>
    </dgm:pt>
    <dgm:pt modelId="{C9687018-49FD-474D-95F2-E04D5B478D1F}" type="pres">
      <dgm:prSet presAssocID="{6A568EDA-9FF5-430D-98F9-E7E56276E87F}" presName="sibTrans" presStyleCnt="0"/>
      <dgm:spPr/>
    </dgm:pt>
    <dgm:pt modelId="{086DF28A-B3CE-4D57-B49A-A7598D4F6D5A}" type="pres">
      <dgm:prSet presAssocID="{34DE83CD-54AE-4B5A-ACF0-5400D314CF11}" presName="compNode" presStyleCnt="0"/>
      <dgm:spPr/>
    </dgm:pt>
    <dgm:pt modelId="{89934158-9C71-4A1D-BC13-13C056DF7C89}" type="pres">
      <dgm:prSet presAssocID="{34DE83CD-54AE-4B5A-ACF0-5400D314CF11}" presName="iconBgRect" presStyleLbl="bgShp" presStyleIdx="4" presStyleCnt="8"/>
      <dgm:spPr/>
    </dgm:pt>
    <dgm:pt modelId="{D212499C-98E9-4569-8104-025C43917107}" type="pres">
      <dgm:prSet presAssocID="{34DE83CD-54AE-4B5A-ACF0-5400D314CF1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culator"/>
        </a:ext>
      </dgm:extLst>
    </dgm:pt>
    <dgm:pt modelId="{2BBBC7DA-D4B3-46C8-A5F2-E258CB7224B6}" type="pres">
      <dgm:prSet presAssocID="{34DE83CD-54AE-4B5A-ACF0-5400D314CF11}" presName="spaceRect" presStyleCnt="0"/>
      <dgm:spPr/>
    </dgm:pt>
    <dgm:pt modelId="{AE473C5C-24DE-4737-B1D6-30E4E9D4E02F}" type="pres">
      <dgm:prSet presAssocID="{34DE83CD-54AE-4B5A-ACF0-5400D314CF11}" presName="textRect" presStyleLbl="revTx" presStyleIdx="4" presStyleCnt="8">
        <dgm:presLayoutVars>
          <dgm:chMax val="1"/>
          <dgm:chPref val="1"/>
        </dgm:presLayoutVars>
      </dgm:prSet>
      <dgm:spPr/>
    </dgm:pt>
    <dgm:pt modelId="{299B1514-6F84-4953-A0A4-05509E82BD68}" type="pres">
      <dgm:prSet presAssocID="{E2BEE64A-E8D0-49BF-AE05-3047B7536536}" presName="sibTrans" presStyleCnt="0"/>
      <dgm:spPr/>
    </dgm:pt>
    <dgm:pt modelId="{A2C631C3-F61D-4EDB-A73C-B949AAB293C0}" type="pres">
      <dgm:prSet presAssocID="{EF2336ED-4BD6-4516-A34D-C87B96914102}" presName="compNode" presStyleCnt="0"/>
      <dgm:spPr/>
    </dgm:pt>
    <dgm:pt modelId="{0FD9239B-A7EF-49A9-A145-CFD0266E277E}" type="pres">
      <dgm:prSet presAssocID="{EF2336ED-4BD6-4516-A34D-C87B96914102}" presName="iconBgRect" presStyleLbl="bgShp" presStyleIdx="5" presStyleCnt="8"/>
      <dgm:spPr/>
    </dgm:pt>
    <dgm:pt modelId="{276EE599-213F-4EA1-9207-8E388C2CB2D6}" type="pres">
      <dgm:prSet presAssocID="{EF2336ED-4BD6-4516-A34D-C87B9691410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rger and Drink"/>
        </a:ext>
      </dgm:extLst>
    </dgm:pt>
    <dgm:pt modelId="{789D21D0-90A3-4866-93AA-FC1C36E50A05}" type="pres">
      <dgm:prSet presAssocID="{EF2336ED-4BD6-4516-A34D-C87B96914102}" presName="spaceRect" presStyleCnt="0"/>
      <dgm:spPr/>
    </dgm:pt>
    <dgm:pt modelId="{6A9F6A44-54A0-4340-81F0-B91B9CC447EA}" type="pres">
      <dgm:prSet presAssocID="{EF2336ED-4BD6-4516-A34D-C87B96914102}" presName="textRect" presStyleLbl="revTx" presStyleIdx="5" presStyleCnt="8">
        <dgm:presLayoutVars>
          <dgm:chMax val="1"/>
          <dgm:chPref val="1"/>
        </dgm:presLayoutVars>
      </dgm:prSet>
      <dgm:spPr/>
    </dgm:pt>
    <dgm:pt modelId="{2948C265-BE48-4FBF-A157-F1F3FA2A1346}" type="pres">
      <dgm:prSet presAssocID="{7857A5A2-154F-4738-940E-AB9B35D3842B}" presName="sibTrans" presStyleCnt="0"/>
      <dgm:spPr/>
    </dgm:pt>
    <dgm:pt modelId="{51E2C01A-82C5-40E7-8A61-4C1EE15B649E}" type="pres">
      <dgm:prSet presAssocID="{093948A9-5492-46EC-B1D1-51184AF38D7F}" presName="compNode" presStyleCnt="0"/>
      <dgm:spPr/>
    </dgm:pt>
    <dgm:pt modelId="{9413A97B-7186-471A-B53B-8D8395B6834C}" type="pres">
      <dgm:prSet presAssocID="{093948A9-5492-46EC-B1D1-51184AF38D7F}" presName="iconBgRect" presStyleLbl="bgShp" presStyleIdx="6" presStyleCnt="8"/>
      <dgm:spPr/>
    </dgm:pt>
    <dgm:pt modelId="{65CE66B7-1800-4C68-A341-00BB6212C662}" type="pres">
      <dgm:prSet presAssocID="{093948A9-5492-46EC-B1D1-51184AF38D7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omputer"/>
        </a:ext>
      </dgm:extLst>
    </dgm:pt>
    <dgm:pt modelId="{013A5209-E164-49D8-8119-3B329E9837E0}" type="pres">
      <dgm:prSet presAssocID="{093948A9-5492-46EC-B1D1-51184AF38D7F}" presName="spaceRect" presStyleCnt="0"/>
      <dgm:spPr/>
    </dgm:pt>
    <dgm:pt modelId="{4BDA1EFE-7E2C-43C3-8442-276A82C8B34F}" type="pres">
      <dgm:prSet presAssocID="{093948A9-5492-46EC-B1D1-51184AF38D7F}" presName="textRect" presStyleLbl="revTx" presStyleIdx="6" presStyleCnt="8">
        <dgm:presLayoutVars>
          <dgm:chMax val="1"/>
          <dgm:chPref val="1"/>
        </dgm:presLayoutVars>
      </dgm:prSet>
      <dgm:spPr/>
    </dgm:pt>
    <dgm:pt modelId="{74832F2D-547C-4970-B0E1-B5BE2C10E2A8}" type="pres">
      <dgm:prSet presAssocID="{860FB131-CF6C-4BAF-BB99-36E799A74480}" presName="sibTrans" presStyleCnt="0"/>
      <dgm:spPr/>
    </dgm:pt>
    <dgm:pt modelId="{838D4CD5-CF49-4820-9F18-751FEBA49ECB}" type="pres">
      <dgm:prSet presAssocID="{9A8599FF-E1FA-43A3-B2C0-DEB5C19B40B6}" presName="compNode" presStyleCnt="0"/>
      <dgm:spPr/>
    </dgm:pt>
    <dgm:pt modelId="{BD588955-F84B-4EF8-ACE9-5930B1EBE52E}" type="pres">
      <dgm:prSet presAssocID="{9A8599FF-E1FA-43A3-B2C0-DEB5C19B40B6}" presName="iconBgRect" presStyleLbl="bgShp" presStyleIdx="7" presStyleCnt="8"/>
      <dgm:spPr/>
    </dgm:pt>
    <dgm:pt modelId="{16FA491C-2145-407E-B779-3762F7AF07E7}" type="pres">
      <dgm:prSet presAssocID="{9A8599FF-E1FA-43A3-B2C0-DEB5C19B40B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Tennis racket and ball"/>
        </a:ext>
      </dgm:extLst>
    </dgm:pt>
    <dgm:pt modelId="{C5F36A01-AB51-46B1-A7F1-DBCA02DB0A0C}" type="pres">
      <dgm:prSet presAssocID="{9A8599FF-E1FA-43A3-B2C0-DEB5C19B40B6}" presName="spaceRect" presStyleCnt="0"/>
      <dgm:spPr/>
    </dgm:pt>
    <dgm:pt modelId="{26D4BCF1-6E16-43BD-9144-D793A5516835}" type="pres">
      <dgm:prSet presAssocID="{9A8599FF-E1FA-43A3-B2C0-DEB5C19B40B6}" presName="textRect" presStyleLbl="revTx" presStyleIdx="7" presStyleCnt="8">
        <dgm:presLayoutVars>
          <dgm:chMax val="1"/>
          <dgm:chPref val="1"/>
        </dgm:presLayoutVars>
      </dgm:prSet>
      <dgm:spPr/>
    </dgm:pt>
  </dgm:ptLst>
  <dgm:cxnLst>
    <dgm:cxn modelId="{D5506601-F232-4832-9CBF-59B990E0FC79}" type="presOf" srcId="{AD08C70D-0342-4640-8EAE-5E2F4842FB75}" destId="{521E7206-A63B-4731-BC3B-1F57221DD993}" srcOrd="0" destOrd="0" presId="urn:microsoft.com/office/officeart/2018/5/layout/IconCircleLabelList"/>
    <dgm:cxn modelId="{BB244413-B165-449B-9930-48C1CD99BE17}" srcId="{0B108315-2A40-4F5B-9256-35ED193D7172}" destId="{9A8599FF-E1FA-43A3-B2C0-DEB5C19B40B6}" srcOrd="7" destOrd="0" parTransId="{DCDAE7DC-0B57-4E7B-B8CA-3F1EA1BC3F41}" sibTransId="{2CDACBF8-4FC0-44D6-A81E-7DB2A6A80DBB}"/>
    <dgm:cxn modelId="{75E05923-DFF0-40BF-A02C-68E79B39577B}" type="presOf" srcId="{9A8599FF-E1FA-43A3-B2C0-DEB5C19B40B6}" destId="{26D4BCF1-6E16-43BD-9144-D793A5516835}" srcOrd="0" destOrd="0" presId="urn:microsoft.com/office/officeart/2018/5/layout/IconCircleLabelList"/>
    <dgm:cxn modelId="{FCF4FE25-4641-44C5-A448-B99B11C3278E}" srcId="{0B108315-2A40-4F5B-9256-35ED193D7172}" destId="{09652DA1-109A-4F23-B320-D6A3E2CCFFE5}" srcOrd="3" destOrd="0" parTransId="{D28E1249-E1F8-4EB6-A9F5-C8F6FD1C15AC}" sibTransId="{6A568EDA-9FF5-430D-98F9-E7E56276E87F}"/>
    <dgm:cxn modelId="{53EDE82C-B10E-4D54-989F-1A15B6623B5B}" srcId="{0B108315-2A40-4F5B-9256-35ED193D7172}" destId="{BC8521B1-7582-47FD-8FF4-6214D9352421}" srcOrd="0" destOrd="0" parTransId="{1D3B5FF6-E05E-42F7-8222-99A98D9D81D0}" sibTransId="{449724C4-583B-4B2E-88FE-99C713B1DEBA}"/>
    <dgm:cxn modelId="{D15F1439-3616-48FB-A5AC-7C65A5DFD250}" type="presOf" srcId="{0B108315-2A40-4F5B-9256-35ED193D7172}" destId="{248C6B1D-00AE-4F3C-BFAD-BDCEF5EEF987}" srcOrd="0" destOrd="0" presId="urn:microsoft.com/office/officeart/2018/5/layout/IconCircleLabelList"/>
    <dgm:cxn modelId="{CC15DA5C-F416-4749-8B79-1AAC19A97763}" type="presOf" srcId="{093948A9-5492-46EC-B1D1-51184AF38D7F}" destId="{4BDA1EFE-7E2C-43C3-8442-276A82C8B34F}" srcOrd="0" destOrd="0" presId="urn:microsoft.com/office/officeart/2018/5/layout/IconCircleLabelList"/>
    <dgm:cxn modelId="{E1354846-C9C7-47E8-963A-2C2B2653DCEB}" srcId="{0B108315-2A40-4F5B-9256-35ED193D7172}" destId="{093948A9-5492-46EC-B1D1-51184AF38D7F}" srcOrd="6" destOrd="0" parTransId="{2FDA5449-927F-4DE9-9520-F6F677EE7FAE}" sibTransId="{860FB131-CF6C-4BAF-BB99-36E799A74480}"/>
    <dgm:cxn modelId="{BD09C449-030C-4BE9-8E8E-F03198FE1DAA}" srcId="{0B108315-2A40-4F5B-9256-35ED193D7172}" destId="{AD08C70D-0342-4640-8EAE-5E2F4842FB75}" srcOrd="1" destOrd="0" parTransId="{11CE8F06-B023-4EC5-88E8-9B16C173BB0C}" sibTransId="{5E6013E8-C92B-43F6-9C0A-F3462926C150}"/>
    <dgm:cxn modelId="{823DB04C-4908-43D7-BAB0-2EC3E90A3F4D}" type="presOf" srcId="{BC8521B1-7582-47FD-8FF4-6214D9352421}" destId="{DED15D34-8854-430F-BD24-AB409B68761F}" srcOrd="0" destOrd="0" presId="urn:microsoft.com/office/officeart/2018/5/layout/IconCircleLabelList"/>
    <dgm:cxn modelId="{9791484E-393E-4FED-B449-4CEB5B0A8826}" type="presOf" srcId="{34DE83CD-54AE-4B5A-ACF0-5400D314CF11}" destId="{AE473C5C-24DE-4737-B1D6-30E4E9D4E02F}" srcOrd="0" destOrd="0" presId="urn:microsoft.com/office/officeart/2018/5/layout/IconCircleLabelList"/>
    <dgm:cxn modelId="{CA69CB96-8DB4-44C3-BC0D-617278EF8D71}" type="presOf" srcId="{B953B303-D2E3-4568-8808-BEACB29C7ADF}" destId="{833F7604-3138-4F6A-ACDC-B0FA61886BEE}" srcOrd="0" destOrd="0" presId="urn:microsoft.com/office/officeart/2018/5/layout/IconCircleLabelList"/>
    <dgm:cxn modelId="{45BF98B6-E470-44B3-825C-2A6C8C6D9091}" srcId="{0B108315-2A40-4F5B-9256-35ED193D7172}" destId="{B953B303-D2E3-4568-8808-BEACB29C7ADF}" srcOrd="2" destOrd="0" parTransId="{8F73D8DC-DCB9-4796-8352-68FADC09FDD7}" sibTransId="{5C7AB7EE-20D0-48BC-995F-48131A631A5D}"/>
    <dgm:cxn modelId="{F7323DD2-270C-4BAB-924D-F77943B205A3}" type="presOf" srcId="{09652DA1-109A-4F23-B320-D6A3E2CCFFE5}" destId="{3EC1D921-8B94-4ACB-A924-5F876E544E27}" srcOrd="0" destOrd="0" presId="urn:microsoft.com/office/officeart/2018/5/layout/IconCircleLabelList"/>
    <dgm:cxn modelId="{EDED1FF3-763E-4FCD-AD0C-A1C2B9A284FE}" srcId="{0B108315-2A40-4F5B-9256-35ED193D7172}" destId="{34DE83CD-54AE-4B5A-ACF0-5400D314CF11}" srcOrd="4" destOrd="0" parTransId="{BD944E96-DB4E-4601-BCC4-76EF2717D362}" sibTransId="{E2BEE64A-E8D0-49BF-AE05-3047B7536536}"/>
    <dgm:cxn modelId="{2815E4F4-99F7-4056-9B12-8F229440A951}" srcId="{0B108315-2A40-4F5B-9256-35ED193D7172}" destId="{EF2336ED-4BD6-4516-A34D-C87B96914102}" srcOrd="5" destOrd="0" parTransId="{A65E93E3-44E6-415A-B055-83E73613584C}" sibTransId="{7857A5A2-154F-4738-940E-AB9B35D3842B}"/>
    <dgm:cxn modelId="{BED619FE-2004-45F6-876A-220BCCE49F81}" type="presOf" srcId="{EF2336ED-4BD6-4516-A34D-C87B96914102}" destId="{6A9F6A44-54A0-4340-81F0-B91B9CC447EA}" srcOrd="0" destOrd="0" presId="urn:microsoft.com/office/officeart/2018/5/layout/IconCircleLabelList"/>
    <dgm:cxn modelId="{98E0E931-5076-4F2D-86E5-88E7F648D01E}" type="presParOf" srcId="{248C6B1D-00AE-4F3C-BFAD-BDCEF5EEF987}" destId="{EED09ABC-ECBF-4715-BA08-B793DCBB5D54}" srcOrd="0" destOrd="0" presId="urn:microsoft.com/office/officeart/2018/5/layout/IconCircleLabelList"/>
    <dgm:cxn modelId="{537AB12C-4250-4DE2-99C3-B092898F251B}" type="presParOf" srcId="{EED09ABC-ECBF-4715-BA08-B793DCBB5D54}" destId="{DB63007E-970C-48A3-B809-A24FC878F319}" srcOrd="0" destOrd="0" presId="urn:microsoft.com/office/officeart/2018/5/layout/IconCircleLabelList"/>
    <dgm:cxn modelId="{F395AAB0-F7CB-4623-8CC3-1B5EA12B802A}" type="presParOf" srcId="{EED09ABC-ECBF-4715-BA08-B793DCBB5D54}" destId="{DE8051C1-B691-4630-970A-8C2A7BD6C9A1}" srcOrd="1" destOrd="0" presId="urn:microsoft.com/office/officeart/2018/5/layout/IconCircleLabelList"/>
    <dgm:cxn modelId="{3A3750F3-44FE-47F4-BEEA-8E734E643FA6}" type="presParOf" srcId="{EED09ABC-ECBF-4715-BA08-B793DCBB5D54}" destId="{A22D952D-366B-4946-A2AE-1878B612826B}" srcOrd="2" destOrd="0" presId="urn:microsoft.com/office/officeart/2018/5/layout/IconCircleLabelList"/>
    <dgm:cxn modelId="{673F3165-9760-4AED-AEC1-EC88A5BCF19B}" type="presParOf" srcId="{EED09ABC-ECBF-4715-BA08-B793DCBB5D54}" destId="{DED15D34-8854-430F-BD24-AB409B68761F}" srcOrd="3" destOrd="0" presId="urn:microsoft.com/office/officeart/2018/5/layout/IconCircleLabelList"/>
    <dgm:cxn modelId="{14F61691-5D07-4DCD-8842-AD154BDCAF84}" type="presParOf" srcId="{248C6B1D-00AE-4F3C-BFAD-BDCEF5EEF987}" destId="{0B2E8B1A-4EF4-4452-9C34-36BC0E60FCAB}" srcOrd="1" destOrd="0" presId="urn:microsoft.com/office/officeart/2018/5/layout/IconCircleLabelList"/>
    <dgm:cxn modelId="{C7A96D59-905A-4498-8E55-3D2B429A1D0E}" type="presParOf" srcId="{248C6B1D-00AE-4F3C-BFAD-BDCEF5EEF987}" destId="{6624626F-5116-4357-985C-058E5E201124}" srcOrd="2" destOrd="0" presId="urn:microsoft.com/office/officeart/2018/5/layout/IconCircleLabelList"/>
    <dgm:cxn modelId="{D537E947-230F-4C4F-9EFA-86996B1D6D0D}" type="presParOf" srcId="{6624626F-5116-4357-985C-058E5E201124}" destId="{85D950E7-4CFB-48D3-9DEA-059E4D37414A}" srcOrd="0" destOrd="0" presId="urn:microsoft.com/office/officeart/2018/5/layout/IconCircleLabelList"/>
    <dgm:cxn modelId="{4F12C040-3B4E-4FEB-BFB3-B190DC2FF655}" type="presParOf" srcId="{6624626F-5116-4357-985C-058E5E201124}" destId="{AFF0B874-8BCA-4F0A-A200-67DC4BAB99AE}" srcOrd="1" destOrd="0" presId="urn:microsoft.com/office/officeart/2018/5/layout/IconCircleLabelList"/>
    <dgm:cxn modelId="{AE7FDE6F-E93D-4F35-B283-EC15F713BA1D}" type="presParOf" srcId="{6624626F-5116-4357-985C-058E5E201124}" destId="{4DBD2396-7449-424E-8380-B8A05717B4DD}" srcOrd="2" destOrd="0" presId="urn:microsoft.com/office/officeart/2018/5/layout/IconCircleLabelList"/>
    <dgm:cxn modelId="{22EBD1F5-A4C5-4E04-AB07-20CCF2863CAD}" type="presParOf" srcId="{6624626F-5116-4357-985C-058E5E201124}" destId="{521E7206-A63B-4731-BC3B-1F57221DD993}" srcOrd="3" destOrd="0" presId="urn:microsoft.com/office/officeart/2018/5/layout/IconCircleLabelList"/>
    <dgm:cxn modelId="{90829E7A-0E15-402D-B35F-1347D68BC4AF}" type="presParOf" srcId="{248C6B1D-00AE-4F3C-BFAD-BDCEF5EEF987}" destId="{580E5802-6008-4FD9-ABF0-0591EC147B75}" srcOrd="3" destOrd="0" presId="urn:microsoft.com/office/officeart/2018/5/layout/IconCircleLabelList"/>
    <dgm:cxn modelId="{A017809D-A290-433E-ADA9-B2976CE321A9}" type="presParOf" srcId="{248C6B1D-00AE-4F3C-BFAD-BDCEF5EEF987}" destId="{29F34E9B-874D-4532-92F0-D078EF636E84}" srcOrd="4" destOrd="0" presId="urn:microsoft.com/office/officeart/2018/5/layout/IconCircleLabelList"/>
    <dgm:cxn modelId="{9E566EF7-DFFE-4138-858A-36FFA709EDD2}" type="presParOf" srcId="{29F34E9B-874D-4532-92F0-D078EF636E84}" destId="{212B0B24-F5B8-496B-9C43-649C17C800A2}" srcOrd="0" destOrd="0" presId="urn:microsoft.com/office/officeart/2018/5/layout/IconCircleLabelList"/>
    <dgm:cxn modelId="{6BEB188D-1AAD-4645-8948-2BDA4440A8BF}" type="presParOf" srcId="{29F34E9B-874D-4532-92F0-D078EF636E84}" destId="{CE9B6F44-C1A4-45D3-9BC9-946439B4B590}" srcOrd="1" destOrd="0" presId="urn:microsoft.com/office/officeart/2018/5/layout/IconCircleLabelList"/>
    <dgm:cxn modelId="{840287DF-84B5-4D87-8D55-C3BAEC19B934}" type="presParOf" srcId="{29F34E9B-874D-4532-92F0-D078EF636E84}" destId="{5A6E821E-7990-421E-8483-8EB14E26737A}" srcOrd="2" destOrd="0" presId="urn:microsoft.com/office/officeart/2018/5/layout/IconCircleLabelList"/>
    <dgm:cxn modelId="{EB7A0B4B-8D82-4A96-92ED-CB66C79D894F}" type="presParOf" srcId="{29F34E9B-874D-4532-92F0-D078EF636E84}" destId="{833F7604-3138-4F6A-ACDC-B0FA61886BEE}" srcOrd="3" destOrd="0" presId="urn:microsoft.com/office/officeart/2018/5/layout/IconCircleLabelList"/>
    <dgm:cxn modelId="{E53BBF59-3513-42D3-BA08-08D3F687D9D1}" type="presParOf" srcId="{248C6B1D-00AE-4F3C-BFAD-BDCEF5EEF987}" destId="{DA7AF3AE-E234-4538-99C3-5225F314DACC}" srcOrd="5" destOrd="0" presId="urn:microsoft.com/office/officeart/2018/5/layout/IconCircleLabelList"/>
    <dgm:cxn modelId="{89BA8DF3-6610-4C9D-91B4-93B7FB75BBE7}" type="presParOf" srcId="{248C6B1D-00AE-4F3C-BFAD-BDCEF5EEF987}" destId="{EF93C0B5-5C4D-44DA-8C29-3BCBA858D6CD}" srcOrd="6" destOrd="0" presId="urn:microsoft.com/office/officeart/2018/5/layout/IconCircleLabelList"/>
    <dgm:cxn modelId="{B38919CC-58AD-4E13-8A3F-B1AD578E319B}" type="presParOf" srcId="{EF93C0B5-5C4D-44DA-8C29-3BCBA858D6CD}" destId="{745C34F2-005D-4807-BA78-8ABF1C9054C2}" srcOrd="0" destOrd="0" presId="urn:microsoft.com/office/officeart/2018/5/layout/IconCircleLabelList"/>
    <dgm:cxn modelId="{2CE4D740-1505-4837-8FA5-0C8BD60C0047}" type="presParOf" srcId="{EF93C0B5-5C4D-44DA-8C29-3BCBA858D6CD}" destId="{069645CC-AB22-4D58-AFD4-2FFF31C709B6}" srcOrd="1" destOrd="0" presId="urn:microsoft.com/office/officeart/2018/5/layout/IconCircleLabelList"/>
    <dgm:cxn modelId="{8FA8BB52-B583-4A13-9D13-5F6576570B0D}" type="presParOf" srcId="{EF93C0B5-5C4D-44DA-8C29-3BCBA858D6CD}" destId="{9035C318-B474-4D41-B2A0-AB05018F16CD}" srcOrd="2" destOrd="0" presId="urn:microsoft.com/office/officeart/2018/5/layout/IconCircleLabelList"/>
    <dgm:cxn modelId="{76C89DEC-E788-4CBB-A9C0-985A134A91BE}" type="presParOf" srcId="{EF93C0B5-5C4D-44DA-8C29-3BCBA858D6CD}" destId="{3EC1D921-8B94-4ACB-A924-5F876E544E27}" srcOrd="3" destOrd="0" presId="urn:microsoft.com/office/officeart/2018/5/layout/IconCircleLabelList"/>
    <dgm:cxn modelId="{8766C8CF-9EA7-4CA3-A679-77EA13AF4638}" type="presParOf" srcId="{248C6B1D-00AE-4F3C-BFAD-BDCEF5EEF987}" destId="{C9687018-49FD-474D-95F2-E04D5B478D1F}" srcOrd="7" destOrd="0" presId="urn:microsoft.com/office/officeart/2018/5/layout/IconCircleLabelList"/>
    <dgm:cxn modelId="{83B43A0D-303F-4B6E-8945-E1A850913F94}" type="presParOf" srcId="{248C6B1D-00AE-4F3C-BFAD-BDCEF5EEF987}" destId="{086DF28A-B3CE-4D57-B49A-A7598D4F6D5A}" srcOrd="8" destOrd="0" presId="urn:microsoft.com/office/officeart/2018/5/layout/IconCircleLabelList"/>
    <dgm:cxn modelId="{DE448437-C681-4975-9B29-50ABECD509E1}" type="presParOf" srcId="{086DF28A-B3CE-4D57-B49A-A7598D4F6D5A}" destId="{89934158-9C71-4A1D-BC13-13C056DF7C89}" srcOrd="0" destOrd="0" presId="urn:microsoft.com/office/officeart/2018/5/layout/IconCircleLabelList"/>
    <dgm:cxn modelId="{108EEE12-6931-4CBC-AD41-FDDA2E06E903}" type="presParOf" srcId="{086DF28A-B3CE-4D57-B49A-A7598D4F6D5A}" destId="{D212499C-98E9-4569-8104-025C43917107}" srcOrd="1" destOrd="0" presId="urn:microsoft.com/office/officeart/2018/5/layout/IconCircleLabelList"/>
    <dgm:cxn modelId="{E657EBFA-DF74-4B35-B737-6F787311F9A1}" type="presParOf" srcId="{086DF28A-B3CE-4D57-B49A-A7598D4F6D5A}" destId="{2BBBC7DA-D4B3-46C8-A5F2-E258CB7224B6}" srcOrd="2" destOrd="0" presId="urn:microsoft.com/office/officeart/2018/5/layout/IconCircleLabelList"/>
    <dgm:cxn modelId="{9FE33273-A974-4EF9-99C0-C8A5E28CFC89}" type="presParOf" srcId="{086DF28A-B3CE-4D57-B49A-A7598D4F6D5A}" destId="{AE473C5C-24DE-4737-B1D6-30E4E9D4E02F}" srcOrd="3" destOrd="0" presId="urn:microsoft.com/office/officeart/2018/5/layout/IconCircleLabelList"/>
    <dgm:cxn modelId="{4CA1C692-D818-4AC0-A15F-FE921CC9EEA6}" type="presParOf" srcId="{248C6B1D-00AE-4F3C-BFAD-BDCEF5EEF987}" destId="{299B1514-6F84-4953-A0A4-05509E82BD68}" srcOrd="9" destOrd="0" presId="urn:microsoft.com/office/officeart/2018/5/layout/IconCircleLabelList"/>
    <dgm:cxn modelId="{99789E91-D9F2-4E08-9EBD-F611665BDDDD}" type="presParOf" srcId="{248C6B1D-00AE-4F3C-BFAD-BDCEF5EEF987}" destId="{A2C631C3-F61D-4EDB-A73C-B949AAB293C0}" srcOrd="10" destOrd="0" presId="urn:microsoft.com/office/officeart/2018/5/layout/IconCircleLabelList"/>
    <dgm:cxn modelId="{EF8B51F1-2E17-4E23-913A-3EDC4F88FB3B}" type="presParOf" srcId="{A2C631C3-F61D-4EDB-A73C-B949AAB293C0}" destId="{0FD9239B-A7EF-49A9-A145-CFD0266E277E}" srcOrd="0" destOrd="0" presId="urn:microsoft.com/office/officeart/2018/5/layout/IconCircleLabelList"/>
    <dgm:cxn modelId="{8A511FB3-34CB-4EE9-977D-F48592B1A875}" type="presParOf" srcId="{A2C631C3-F61D-4EDB-A73C-B949AAB293C0}" destId="{276EE599-213F-4EA1-9207-8E388C2CB2D6}" srcOrd="1" destOrd="0" presId="urn:microsoft.com/office/officeart/2018/5/layout/IconCircleLabelList"/>
    <dgm:cxn modelId="{4B6B254F-D446-4E8E-9778-4281E781A873}" type="presParOf" srcId="{A2C631C3-F61D-4EDB-A73C-B949AAB293C0}" destId="{789D21D0-90A3-4866-93AA-FC1C36E50A05}" srcOrd="2" destOrd="0" presId="urn:microsoft.com/office/officeart/2018/5/layout/IconCircleLabelList"/>
    <dgm:cxn modelId="{7B1580B0-2ACD-486C-9E1B-4AAA5AE48AE8}" type="presParOf" srcId="{A2C631C3-F61D-4EDB-A73C-B949AAB293C0}" destId="{6A9F6A44-54A0-4340-81F0-B91B9CC447EA}" srcOrd="3" destOrd="0" presId="urn:microsoft.com/office/officeart/2018/5/layout/IconCircleLabelList"/>
    <dgm:cxn modelId="{02FF1286-545A-46C8-9196-E7C54339D755}" type="presParOf" srcId="{248C6B1D-00AE-4F3C-BFAD-BDCEF5EEF987}" destId="{2948C265-BE48-4FBF-A157-F1F3FA2A1346}" srcOrd="11" destOrd="0" presId="urn:microsoft.com/office/officeart/2018/5/layout/IconCircleLabelList"/>
    <dgm:cxn modelId="{46B67FEC-52A1-4BD1-B63F-93FBF0884C13}" type="presParOf" srcId="{248C6B1D-00AE-4F3C-BFAD-BDCEF5EEF987}" destId="{51E2C01A-82C5-40E7-8A61-4C1EE15B649E}" srcOrd="12" destOrd="0" presId="urn:microsoft.com/office/officeart/2018/5/layout/IconCircleLabelList"/>
    <dgm:cxn modelId="{B7F365DC-DB32-4B39-ACCE-CFB0ADEF3DDA}" type="presParOf" srcId="{51E2C01A-82C5-40E7-8A61-4C1EE15B649E}" destId="{9413A97B-7186-471A-B53B-8D8395B6834C}" srcOrd="0" destOrd="0" presId="urn:microsoft.com/office/officeart/2018/5/layout/IconCircleLabelList"/>
    <dgm:cxn modelId="{41B8B47F-ED3A-452F-9D67-BE01EC63BDCD}" type="presParOf" srcId="{51E2C01A-82C5-40E7-8A61-4C1EE15B649E}" destId="{65CE66B7-1800-4C68-A341-00BB6212C662}" srcOrd="1" destOrd="0" presId="urn:microsoft.com/office/officeart/2018/5/layout/IconCircleLabelList"/>
    <dgm:cxn modelId="{CD1B6371-4A67-469C-98AC-9C89309E8397}" type="presParOf" srcId="{51E2C01A-82C5-40E7-8A61-4C1EE15B649E}" destId="{013A5209-E164-49D8-8119-3B329E9837E0}" srcOrd="2" destOrd="0" presId="urn:microsoft.com/office/officeart/2018/5/layout/IconCircleLabelList"/>
    <dgm:cxn modelId="{502A6439-E7E7-4851-A559-99E3F27FA209}" type="presParOf" srcId="{51E2C01A-82C5-40E7-8A61-4C1EE15B649E}" destId="{4BDA1EFE-7E2C-43C3-8442-276A82C8B34F}" srcOrd="3" destOrd="0" presId="urn:microsoft.com/office/officeart/2018/5/layout/IconCircleLabelList"/>
    <dgm:cxn modelId="{2192F09E-1DDA-4226-99A5-B8C8909C6331}" type="presParOf" srcId="{248C6B1D-00AE-4F3C-BFAD-BDCEF5EEF987}" destId="{74832F2D-547C-4970-B0E1-B5BE2C10E2A8}" srcOrd="13" destOrd="0" presId="urn:microsoft.com/office/officeart/2018/5/layout/IconCircleLabelList"/>
    <dgm:cxn modelId="{E9581C55-C626-427A-A9B8-53E84D24FCA1}" type="presParOf" srcId="{248C6B1D-00AE-4F3C-BFAD-BDCEF5EEF987}" destId="{838D4CD5-CF49-4820-9F18-751FEBA49ECB}" srcOrd="14" destOrd="0" presId="urn:microsoft.com/office/officeart/2018/5/layout/IconCircleLabelList"/>
    <dgm:cxn modelId="{39E86253-A368-4E81-9DA6-70F3E8BD9083}" type="presParOf" srcId="{838D4CD5-CF49-4820-9F18-751FEBA49ECB}" destId="{BD588955-F84B-4EF8-ACE9-5930B1EBE52E}" srcOrd="0" destOrd="0" presId="urn:microsoft.com/office/officeart/2018/5/layout/IconCircleLabelList"/>
    <dgm:cxn modelId="{D62B87EA-EA84-4DF5-9005-7C8C656391F2}" type="presParOf" srcId="{838D4CD5-CF49-4820-9F18-751FEBA49ECB}" destId="{16FA491C-2145-407E-B779-3762F7AF07E7}" srcOrd="1" destOrd="0" presId="urn:microsoft.com/office/officeart/2018/5/layout/IconCircleLabelList"/>
    <dgm:cxn modelId="{D6F3C8DE-1802-4E59-A624-61A7AB4B4E1B}" type="presParOf" srcId="{838D4CD5-CF49-4820-9F18-751FEBA49ECB}" destId="{C5F36A01-AB51-46B1-A7F1-DBCA02DB0A0C}" srcOrd="2" destOrd="0" presId="urn:microsoft.com/office/officeart/2018/5/layout/IconCircleLabelList"/>
    <dgm:cxn modelId="{A780CD6C-E5CF-4B48-918F-31CBA321EE08}" type="presParOf" srcId="{838D4CD5-CF49-4820-9F18-751FEBA49ECB}" destId="{26D4BCF1-6E16-43BD-9144-D793A551683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3007E-970C-48A3-B809-A24FC878F319}">
      <dsp:nvSpPr>
        <dsp:cNvPr id="0" name=""/>
        <dsp:cNvSpPr/>
      </dsp:nvSpPr>
      <dsp:spPr>
        <a:xfrm>
          <a:off x="540516" y="209"/>
          <a:ext cx="760236" cy="7602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051C1-B691-4630-970A-8C2A7BD6C9A1}">
      <dsp:nvSpPr>
        <dsp:cNvPr id="0" name=""/>
        <dsp:cNvSpPr/>
      </dsp:nvSpPr>
      <dsp:spPr>
        <a:xfrm>
          <a:off x="702534" y="162227"/>
          <a:ext cx="436201" cy="436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D15D34-8854-430F-BD24-AB409B68761F}">
      <dsp:nvSpPr>
        <dsp:cNvPr id="0" name=""/>
        <dsp:cNvSpPr/>
      </dsp:nvSpPr>
      <dsp:spPr>
        <a:xfrm>
          <a:off x="297490" y="997240"/>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Register by 9:00 and daily Prayers</a:t>
          </a:r>
          <a:endParaRPr lang="en-US" sz="1100" kern="1200" dirty="0">
            <a:latin typeface="Comic Sans MS" panose="030F0702030302020204" pitchFamily="66" charset="0"/>
          </a:endParaRPr>
        </a:p>
      </dsp:txBody>
      <dsp:txXfrm>
        <a:off x="297490" y="997240"/>
        <a:ext cx="1246289" cy="498515"/>
      </dsp:txXfrm>
    </dsp:sp>
    <dsp:sp modelId="{85D950E7-4CFB-48D3-9DEA-059E4D37414A}">
      <dsp:nvSpPr>
        <dsp:cNvPr id="0" name=""/>
        <dsp:cNvSpPr/>
      </dsp:nvSpPr>
      <dsp:spPr>
        <a:xfrm>
          <a:off x="2004906" y="209"/>
          <a:ext cx="760236" cy="7602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0B874-8BCA-4F0A-A200-67DC4BAB99AE}">
      <dsp:nvSpPr>
        <dsp:cNvPr id="0" name=""/>
        <dsp:cNvSpPr/>
      </dsp:nvSpPr>
      <dsp:spPr>
        <a:xfrm>
          <a:off x="2166924" y="162227"/>
          <a:ext cx="436201" cy="436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1E7206-A63B-4731-BC3B-1F57221DD993}">
      <dsp:nvSpPr>
        <dsp:cNvPr id="0" name=""/>
        <dsp:cNvSpPr/>
      </dsp:nvSpPr>
      <dsp:spPr>
        <a:xfrm>
          <a:off x="1761880" y="997240"/>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Phonics</a:t>
          </a:r>
          <a:endParaRPr lang="en-US" sz="1100" kern="1200" dirty="0">
            <a:latin typeface="Comic Sans MS" panose="030F0702030302020204" pitchFamily="66" charset="0"/>
          </a:endParaRPr>
        </a:p>
      </dsp:txBody>
      <dsp:txXfrm>
        <a:off x="1761880" y="997240"/>
        <a:ext cx="1246289" cy="498515"/>
      </dsp:txXfrm>
    </dsp:sp>
    <dsp:sp modelId="{212B0B24-F5B8-496B-9C43-649C17C800A2}">
      <dsp:nvSpPr>
        <dsp:cNvPr id="0" name=""/>
        <dsp:cNvSpPr/>
      </dsp:nvSpPr>
      <dsp:spPr>
        <a:xfrm>
          <a:off x="3469296" y="209"/>
          <a:ext cx="760236" cy="7602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B6F44-C1A4-45D3-9BC9-946439B4B590}">
      <dsp:nvSpPr>
        <dsp:cNvPr id="0" name=""/>
        <dsp:cNvSpPr/>
      </dsp:nvSpPr>
      <dsp:spPr>
        <a:xfrm>
          <a:off x="3631313" y="162227"/>
          <a:ext cx="436201" cy="436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3F7604-3138-4F6A-ACDC-B0FA61886BEE}">
      <dsp:nvSpPr>
        <dsp:cNvPr id="0" name=""/>
        <dsp:cNvSpPr/>
      </dsp:nvSpPr>
      <dsp:spPr>
        <a:xfrm>
          <a:off x="3226269" y="997240"/>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Literacy</a:t>
          </a:r>
          <a:r>
            <a:rPr lang="en-GB" sz="1100" kern="1200" dirty="0"/>
            <a:t> </a:t>
          </a:r>
          <a:endParaRPr lang="en-US" sz="1100" kern="1200" dirty="0"/>
        </a:p>
      </dsp:txBody>
      <dsp:txXfrm>
        <a:off x="3226269" y="997240"/>
        <a:ext cx="1246289" cy="498515"/>
      </dsp:txXfrm>
    </dsp:sp>
    <dsp:sp modelId="{745C34F2-005D-4807-BA78-8ABF1C9054C2}">
      <dsp:nvSpPr>
        <dsp:cNvPr id="0" name=""/>
        <dsp:cNvSpPr/>
      </dsp:nvSpPr>
      <dsp:spPr>
        <a:xfrm>
          <a:off x="4933685" y="209"/>
          <a:ext cx="760236" cy="76023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645CC-AB22-4D58-AFD4-2FFF31C709B6}">
      <dsp:nvSpPr>
        <dsp:cNvPr id="0" name=""/>
        <dsp:cNvSpPr/>
      </dsp:nvSpPr>
      <dsp:spPr>
        <a:xfrm>
          <a:off x="5095703" y="162227"/>
          <a:ext cx="436201" cy="4362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C1D921-8B94-4ACB-A924-5F876E544E27}">
      <dsp:nvSpPr>
        <dsp:cNvPr id="0" name=""/>
        <dsp:cNvSpPr/>
      </dsp:nvSpPr>
      <dsp:spPr>
        <a:xfrm>
          <a:off x="4690659" y="997240"/>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Outside play and healthy snack</a:t>
          </a:r>
          <a:endParaRPr lang="en-US" sz="1100" kern="1200" dirty="0">
            <a:latin typeface="Comic Sans MS" panose="030F0702030302020204" pitchFamily="66" charset="0"/>
          </a:endParaRPr>
        </a:p>
      </dsp:txBody>
      <dsp:txXfrm>
        <a:off x="4690659" y="997240"/>
        <a:ext cx="1246289" cy="498515"/>
      </dsp:txXfrm>
    </dsp:sp>
    <dsp:sp modelId="{89934158-9C71-4A1D-BC13-13C056DF7C89}">
      <dsp:nvSpPr>
        <dsp:cNvPr id="0" name=""/>
        <dsp:cNvSpPr/>
      </dsp:nvSpPr>
      <dsp:spPr>
        <a:xfrm>
          <a:off x="6398075" y="209"/>
          <a:ext cx="760236" cy="7602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2499C-98E9-4569-8104-025C43917107}">
      <dsp:nvSpPr>
        <dsp:cNvPr id="0" name=""/>
        <dsp:cNvSpPr/>
      </dsp:nvSpPr>
      <dsp:spPr>
        <a:xfrm>
          <a:off x="6560093" y="162227"/>
          <a:ext cx="436201" cy="4362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473C5C-24DE-4737-B1D6-30E4E9D4E02F}">
      <dsp:nvSpPr>
        <dsp:cNvPr id="0" name=""/>
        <dsp:cNvSpPr/>
      </dsp:nvSpPr>
      <dsp:spPr>
        <a:xfrm>
          <a:off x="6155049" y="997240"/>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Mental Maths &amp; Maths</a:t>
          </a:r>
          <a:endParaRPr lang="en-US" sz="1100" kern="1200" dirty="0">
            <a:latin typeface="Comic Sans MS" panose="030F0702030302020204" pitchFamily="66" charset="0"/>
          </a:endParaRPr>
        </a:p>
      </dsp:txBody>
      <dsp:txXfrm>
        <a:off x="6155049" y="997240"/>
        <a:ext cx="1246289" cy="498515"/>
      </dsp:txXfrm>
    </dsp:sp>
    <dsp:sp modelId="{0FD9239B-A7EF-49A9-A145-CFD0266E277E}">
      <dsp:nvSpPr>
        <dsp:cNvPr id="0" name=""/>
        <dsp:cNvSpPr/>
      </dsp:nvSpPr>
      <dsp:spPr>
        <a:xfrm>
          <a:off x="7862465" y="209"/>
          <a:ext cx="760236" cy="7602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EE599-213F-4EA1-9207-8E388C2CB2D6}">
      <dsp:nvSpPr>
        <dsp:cNvPr id="0" name=""/>
        <dsp:cNvSpPr/>
      </dsp:nvSpPr>
      <dsp:spPr>
        <a:xfrm>
          <a:off x="8024482" y="162227"/>
          <a:ext cx="436201" cy="4362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9F6A44-54A0-4340-81F0-B91B9CC447EA}">
      <dsp:nvSpPr>
        <dsp:cNvPr id="0" name=""/>
        <dsp:cNvSpPr/>
      </dsp:nvSpPr>
      <dsp:spPr>
        <a:xfrm>
          <a:off x="7619438" y="997240"/>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Lunch</a:t>
          </a:r>
          <a:endParaRPr lang="en-US" sz="1100" kern="1200" dirty="0">
            <a:latin typeface="Comic Sans MS" panose="030F0702030302020204" pitchFamily="66" charset="0"/>
          </a:endParaRPr>
        </a:p>
      </dsp:txBody>
      <dsp:txXfrm>
        <a:off x="7619438" y="997240"/>
        <a:ext cx="1246289" cy="498515"/>
      </dsp:txXfrm>
    </dsp:sp>
    <dsp:sp modelId="{9413A97B-7186-471A-B53B-8D8395B6834C}">
      <dsp:nvSpPr>
        <dsp:cNvPr id="0" name=""/>
        <dsp:cNvSpPr/>
      </dsp:nvSpPr>
      <dsp:spPr>
        <a:xfrm>
          <a:off x="9326854" y="209"/>
          <a:ext cx="760236" cy="7602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E66B7-1800-4C68-A341-00BB6212C662}">
      <dsp:nvSpPr>
        <dsp:cNvPr id="0" name=""/>
        <dsp:cNvSpPr/>
      </dsp:nvSpPr>
      <dsp:spPr>
        <a:xfrm>
          <a:off x="9488872" y="162227"/>
          <a:ext cx="436201" cy="4362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DA1EFE-7E2C-43C3-8442-276A82C8B34F}">
      <dsp:nvSpPr>
        <dsp:cNvPr id="0" name=""/>
        <dsp:cNvSpPr/>
      </dsp:nvSpPr>
      <dsp:spPr>
        <a:xfrm>
          <a:off x="9083828" y="997240"/>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RE , PE ,ICT, ABL, WAU</a:t>
          </a:r>
          <a:endParaRPr lang="en-US" sz="1100" kern="1200" dirty="0">
            <a:latin typeface="Comic Sans MS" panose="030F0702030302020204" pitchFamily="66" charset="0"/>
          </a:endParaRPr>
        </a:p>
      </dsp:txBody>
      <dsp:txXfrm>
        <a:off x="9083828" y="997240"/>
        <a:ext cx="1246289" cy="498515"/>
      </dsp:txXfrm>
    </dsp:sp>
    <dsp:sp modelId="{BD588955-F84B-4EF8-ACE9-5930B1EBE52E}">
      <dsp:nvSpPr>
        <dsp:cNvPr id="0" name=""/>
        <dsp:cNvSpPr/>
      </dsp:nvSpPr>
      <dsp:spPr>
        <a:xfrm>
          <a:off x="4933685" y="1807328"/>
          <a:ext cx="760236" cy="7602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A491C-2145-407E-B779-3762F7AF07E7}">
      <dsp:nvSpPr>
        <dsp:cNvPr id="0" name=""/>
        <dsp:cNvSpPr/>
      </dsp:nvSpPr>
      <dsp:spPr>
        <a:xfrm>
          <a:off x="5095703" y="1969346"/>
          <a:ext cx="436201" cy="43620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D4BCF1-6E16-43BD-9144-D793A5516835}">
      <dsp:nvSpPr>
        <dsp:cNvPr id="0" name=""/>
        <dsp:cNvSpPr/>
      </dsp:nvSpPr>
      <dsp:spPr>
        <a:xfrm>
          <a:off x="4690659" y="2804359"/>
          <a:ext cx="1246289" cy="49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latin typeface="Comic Sans MS" panose="030F0702030302020204" pitchFamily="66" charset="0"/>
            </a:rPr>
            <a:t>PE is every Tuesday morning</a:t>
          </a:r>
          <a:r>
            <a:rPr lang="en-GB" sz="1100" kern="1200" dirty="0"/>
            <a:t>.</a:t>
          </a:r>
          <a:endParaRPr lang="en-US" sz="1100" kern="1200" dirty="0"/>
        </a:p>
      </dsp:txBody>
      <dsp:txXfrm>
        <a:off x="4690659" y="2804359"/>
        <a:ext cx="1246289" cy="49851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E3CDE1-046A-4FA4-AFB1-C0BF42F93341}"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6132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3CDE1-046A-4FA4-AFB1-C0BF42F93341}"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46212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3CDE1-046A-4FA4-AFB1-C0BF42F93341}"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69DD99-2523-434A-BBF3-CB7DCCA23882}"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966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CE3CDE1-046A-4FA4-AFB1-C0BF42F93341}"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141074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CE3CDE1-046A-4FA4-AFB1-C0BF42F93341}"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69DD99-2523-434A-BBF3-CB7DCCA23882}"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801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CE3CDE1-046A-4FA4-AFB1-C0BF42F93341}"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1351618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3CDE1-046A-4FA4-AFB1-C0BF42F93341}"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345688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3CDE1-046A-4FA4-AFB1-C0BF42F93341}"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161865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3CDE1-046A-4FA4-AFB1-C0BF42F93341}"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318311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3CDE1-046A-4FA4-AFB1-C0BF42F93341}"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55267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3CDE1-046A-4FA4-AFB1-C0BF42F93341}"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54820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E3CDE1-046A-4FA4-AFB1-C0BF42F93341}" type="datetimeFigureOut">
              <a:rPr lang="en-GB" smtClean="0"/>
              <a:t>03/10/2023</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186569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3CDE1-046A-4FA4-AFB1-C0BF42F93341}" type="datetimeFigureOut">
              <a:rPr lang="en-GB" smtClean="0"/>
              <a:t>03/10/2023</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29639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3CDE1-046A-4FA4-AFB1-C0BF42F93341}" type="datetimeFigureOut">
              <a:rPr lang="en-GB" smtClean="0"/>
              <a:t>03/10/2023</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63301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3CDE1-046A-4FA4-AFB1-C0BF42F93341}"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187212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3CDE1-046A-4FA4-AFB1-C0BF42F93341}"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69DD99-2523-434A-BBF3-CB7DCCA23882}" type="slidenum">
              <a:rPr lang="en-GB" smtClean="0"/>
              <a:t>‹#›</a:t>
            </a:fld>
            <a:endParaRPr lang="en-GB"/>
          </a:p>
        </p:txBody>
      </p:sp>
    </p:spTree>
    <p:extLst>
      <p:ext uri="{BB962C8B-B14F-4D97-AF65-F5344CB8AC3E}">
        <p14:creationId xmlns:p14="http://schemas.microsoft.com/office/powerpoint/2010/main" val="335545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CE3CDE1-046A-4FA4-AFB1-C0BF42F93341}" type="datetimeFigureOut">
              <a:rPr lang="en-GB" smtClean="0"/>
              <a:t>03/10/2023</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269DD99-2523-434A-BBF3-CB7DCCA23882}" type="slidenum">
              <a:rPr lang="en-GB" smtClean="0"/>
              <a:t>‹#›</a:t>
            </a:fld>
            <a:endParaRPr lang="en-GB"/>
          </a:p>
        </p:txBody>
      </p:sp>
    </p:spTree>
    <p:extLst>
      <p:ext uri="{BB962C8B-B14F-4D97-AF65-F5344CB8AC3E}">
        <p14:creationId xmlns:p14="http://schemas.microsoft.com/office/powerpoint/2010/main" val="72105161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80" name="Rectangle 1079">
            <a:extLst>
              <a:ext uri="{FF2B5EF4-FFF2-40B4-BE49-F238E27FC236}">
                <a16:creationId xmlns:a16="http://schemas.microsoft.com/office/drawing/2014/main" id="{3CC92A7C-6A58-4E58-B13D-BD8BAEA6D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2" name="Group 1081">
            <a:extLst>
              <a:ext uri="{FF2B5EF4-FFF2-40B4-BE49-F238E27FC236}">
                <a16:creationId xmlns:a16="http://schemas.microsoft.com/office/drawing/2014/main" id="{BE28EF24-9AAC-46CE-915B-C3513A9786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83" name="Freeform 11">
              <a:extLst>
                <a:ext uri="{FF2B5EF4-FFF2-40B4-BE49-F238E27FC236}">
                  <a16:creationId xmlns:a16="http://schemas.microsoft.com/office/drawing/2014/main" id="{22A4915C-5BAE-4EF1-98D9-80B7ACCC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84" name="Freeform 12">
              <a:extLst>
                <a:ext uri="{FF2B5EF4-FFF2-40B4-BE49-F238E27FC236}">
                  <a16:creationId xmlns:a16="http://schemas.microsoft.com/office/drawing/2014/main" id="{F4633A4E-2C66-4250-AAF4-88BFB2714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85" name="Freeform 13">
              <a:extLst>
                <a:ext uri="{FF2B5EF4-FFF2-40B4-BE49-F238E27FC236}">
                  <a16:creationId xmlns:a16="http://schemas.microsoft.com/office/drawing/2014/main" id="{D946C36C-F30A-469F-9887-FD626B588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86" name="Freeform 14">
              <a:extLst>
                <a:ext uri="{FF2B5EF4-FFF2-40B4-BE49-F238E27FC236}">
                  <a16:creationId xmlns:a16="http://schemas.microsoft.com/office/drawing/2014/main" id="{453195CD-75B2-44EB-AE90-2F3CB86B1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87" name="Freeform 15">
              <a:extLst>
                <a:ext uri="{FF2B5EF4-FFF2-40B4-BE49-F238E27FC236}">
                  <a16:creationId xmlns:a16="http://schemas.microsoft.com/office/drawing/2014/main" id="{D358E0A7-46FF-4777-8BB6-7F869F3A6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88" name="Freeform 16">
              <a:extLst>
                <a:ext uri="{FF2B5EF4-FFF2-40B4-BE49-F238E27FC236}">
                  <a16:creationId xmlns:a16="http://schemas.microsoft.com/office/drawing/2014/main" id="{7448C2A2-1FD8-456F-B43C-10C95E72F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89" name="Freeform 17">
              <a:extLst>
                <a:ext uri="{FF2B5EF4-FFF2-40B4-BE49-F238E27FC236}">
                  <a16:creationId xmlns:a16="http://schemas.microsoft.com/office/drawing/2014/main" id="{98CFDE0C-EB8B-4A76-AA76-E37E285A9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90" name="Freeform 18">
              <a:extLst>
                <a:ext uri="{FF2B5EF4-FFF2-40B4-BE49-F238E27FC236}">
                  <a16:creationId xmlns:a16="http://schemas.microsoft.com/office/drawing/2014/main" id="{E638037C-E45E-431C-B053-DA572B446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91" name="Freeform 19">
              <a:extLst>
                <a:ext uri="{FF2B5EF4-FFF2-40B4-BE49-F238E27FC236}">
                  <a16:creationId xmlns:a16="http://schemas.microsoft.com/office/drawing/2014/main" id="{B62D87FA-4675-41EE-96E5-5F7D9A809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92" name="Freeform 20">
              <a:extLst>
                <a:ext uri="{FF2B5EF4-FFF2-40B4-BE49-F238E27FC236}">
                  <a16:creationId xmlns:a16="http://schemas.microsoft.com/office/drawing/2014/main" id="{8584ED54-D08D-4121-A2D6-90AD77B24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93" name="Freeform 21">
              <a:extLst>
                <a:ext uri="{FF2B5EF4-FFF2-40B4-BE49-F238E27FC236}">
                  <a16:creationId xmlns:a16="http://schemas.microsoft.com/office/drawing/2014/main" id="{C5B0EDA2-D009-4AAE-BC70-2B8183AF8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94" name="Freeform 22">
              <a:extLst>
                <a:ext uri="{FF2B5EF4-FFF2-40B4-BE49-F238E27FC236}">
                  <a16:creationId xmlns:a16="http://schemas.microsoft.com/office/drawing/2014/main" id="{0DABB3EA-C682-4AB4-89E3-F738C3BFC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4" name="Text Box 3">
            <a:extLst>
              <a:ext uri="{FF2B5EF4-FFF2-40B4-BE49-F238E27FC236}">
                <a16:creationId xmlns:a16="http://schemas.microsoft.com/office/drawing/2014/main" id="{C5F1A125-3A34-5255-426A-FC2E2407DA01}"/>
              </a:ext>
            </a:extLst>
          </p:cNvPr>
          <p:cNvSpPr txBox="1">
            <a:spLocks noChangeArrowheads="1"/>
          </p:cNvSpPr>
          <p:nvPr/>
        </p:nvSpPr>
        <p:spPr bwMode="auto">
          <a:xfrm>
            <a:off x="2589213" y="3767328"/>
            <a:ext cx="8915399" cy="1924635"/>
          </a:xfrm>
          <a:prstGeom prst="rect">
            <a:avLst/>
          </a:prstGeom>
        </p:spPr>
        <p:txBody>
          <a:bodyPr vert="horz" lIns="91440" tIns="45720" rIns="91440" bIns="45720" rtlCol="0" anchor="b">
            <a:normAutofit fontScale="92500" lnSpcReduction="20000"/>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spcAft>
                <a:spcPts val="600"/>
              </a:spcAft>
              <a:buNone/>
            </a:pPr>
            <a:r>
              <a:rPr lang="en-US" altLang="en-US" sz="3600" b="1" dirty="0">
                <a:solidFill>
                  <a:schemeClr val="accent1"/>
                </a:solidFill>
                <a:latin typeface="Bradley Hand ITC" panose="03070402050302030203" pitchFamily="66" charset="0"/>
                <a:ea typeface="+mj-ea"/>
                <a:cs typeface="+mj-cs"/>
              </a:rPr>
              <a:t>Primary 3 </a:t>
            </a:r>
          </a:p>
          <a:p>
            <a:pPr algn="ctr">
              <a:lnSpc>
                <a:spcPct val="90000"/>
              </a:lnSpc>
              <a:spcBef>
                <a:spcPct val="0"/>
              </a:spcBef>
              <a:spcAft>
                <a:spcPts val="600"/>
              </a:spcAft>
              <a:buNone/>
            </a:pPr>
            <a:r>
              <a:rPr lang="en-US" altLang="en-US" sz="3600" b="1" dirty="0">
                <a:solidFill>
                  <a:schemeClr val="accent1"/>
                </a:solidFill>
                <a:latin typeface="Bradley Hand ITC" panose="03070402050302030203" pitchFamily="66" charset="0"/>
                <a:ea typeface="+mj-ea"/>
                <a:cs typeface="+mj-cs"/>
              </a:rPr>
              <a:t>Curriculum Overview </a:t>
            </a:r>
          </a:p>
          <a:p>
            <a:pPr algn="ctr">
              <a:lnSpc>
                <a:spcPct val="90000"/>
              </a:lnSpc>
              <a:spcBef>
                <a:spcPct val="0"/>
              </a:spcBef>
              <a:spcAft>
                <a:spcPts val="600"/>
              </a:spcAft>
              <a:buNone/>
            </a:pPr>
            <a:r>
              <a:rPr lang="en-US" altLang="en-US" sz="3600" b="1" dirty="0">
                <a:solidFill>
                  <a:schemeClr val="accent1"/>
                </a:solidFill>
                <a:latin typeface="Bradley Hand ITC" panose="03070402050302030203" pitchFamily="66" charset="0"/>
                <a:ea typeface="+mj-ea"/>
                <a:cs typeface="+mj-cs"/>
              </a:rPr>
              <a:t>2023/2024</a:t>
            </a:r>
          </a:p>
          <a:p>
            <a:pPr algn="ctr">
              <a:lnSpc>
                <a:spcPct val="90000"/>
              </a:lnSpc>
              <a:spcBef>
                <a:spcPct val="0"/>
              </a:spcBef>
              <a:spcAft>
                <a:spcPts val="600"/>
              </a:spcAft>
              <a:buNone/>
            </a:pPr>
            <a:r>
              <a:rPr lang="en-US" altLang="en-US" sz="3600" b="1" dirty="0" err="1">
                <a:solidFill>
                  <a:schemeClr val="accent1"/>
                </a:solidFill>
                <a:latin typeface="Bradley Hand ITC" panose="03070402050302030203" pitchFamily="66" charset="0"/>
                <a:ea typeface="+mj-ea"/>
                <a:cs typeface="+mj-cs"/>
              </a:rPr>
              <a:t>Mrs</a:t>
            </a:r>
            <a:r>
              <a:rPr lang="en-US" altLang="en-US" sz="3600" b="1" dirty="0">
                <a:solidFill>
                  <a:schemeClr val="accent1"/>
                </a:solidFill>
                <a:latin typeface="Bradley Hand ITC" panose="03070402050302030203" pitchFamily="66" charset="0"/>
                <a:ea typeface="+mj-ea"/>
                <a:cs typeface="+mj-cs"/>
              </a:rPr>
              <a:t> Wilkinson</a:t>
            </a:r>
          </a:p>
        </p:txBody>
      </p:sp>
      <p:grpSp>
        <p:nvGrpSpPr>
          <p:cNvPr id="1096" name="Group 1095">
            <a:extLst>
              <a:ext uri="{FF2B5EF4-FFF2-40B4-BE49-F238E27FC236}">
                <a16:creationId xmlns:a16="http://schemas.microsoft.com/office/drawing/2014/main" id="{455AD17B-B3F7-4D05-8FA5-6493F2CBA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97" name="Freeform 27">
              <a:extLst>
                <a:ext uri="{FF2B5EF4-FFF2-40B4-BE49-F238E27FC236}">
                  <a16:creationId xmlns:a16="http://schemas.microsoft.com/office/drawing/2014/main" id="{B96F8D32-B863-4FAD-974E-FEC8D8752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98" name="Freeform 28">
              <a:extLst>
                <a:ext uri="{FF2B5EF4-FFF2-40B4-BE49-F238E27FC236}">
                  <a16:creationId xmlns:a16="http://schemas.microsoft.com/office/drawing/2014/main" id="{992A048B-63EE-41EA-91CF-68B186A9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9" name="Freeform 29">
              <a:extLst>
                <a:ext uri="{FF2B5EF4-FFF2-40B4-BE49-F238E27FC236}">
                  <a16:creationId xmlns:a16="http://schemas.microsoft.com/office/drawing/2014/main" id="{BAB9D9BE-A169-4344-B592-657BA18C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0" name="Freeform 30">
              <a:extLst>
                <a:ext uri="{FF2B5EF4-FFF2-40B4-BE49-F238E27FC236}">
                  <a16:creationId xmlns:a16="http://schemas.microsoft.com/office/drawing/2014/main" id="{F0D83F40-BD05-4F3B-A67A-0E3907274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01" name="Freeform 31">
              <a:extLst>
                <a:ext uri="{FF2B5EF4-FFF2-40B4-BE49-F238E27FC236}">
                  <a16:creationId xmlns:a16="http://schemas.microsoft.com/office/drawing/2014/main" id="{F6DF37C0-E9F2-4D87-B6DC-A5C025108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02" name="Freeform 32">
              <a:extLst>
                <a:ext uri="{FF2B5EF4-FFF2-40B4-BE49-F238E27FC236}">
                  <a16:creationId xmlns:a16="http://schemas.microsoft.com/office/drawing/2014/main" id="{D1A4E04D-137A-40D0-97B2-CCD94E38E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03" name="Freeform 33">
              <a:extLst>
                <a:ext uri="{FF2B5EF4-FFF2-40B4-BE49-F238E27FC236}">
                  <a16:creationId xmlns:a16="http://schemas.microsoft.com/office/drawing/2014/main" id="{FDE9DA00-36D7-45AF-BFE3-6B2407BB2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04" name="Freeform 34">
              <a:extLst>
                <a:ext uri="{FF2B5EF4-FFF2-40B4-BE49-F238E27FC236}">
                  <a16:creationId xmlns:a16="http://schemas.microsoft.com/office/drawing/2014/main" id="{CD78AA11-D71F-4734-97DD-EAABD61EA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05" name="Freeform 35">
              <a:extLst>
                <a:ext uri="{FF2B5EF4-FFF2-40B4-BE49-F238E27FC236}">
                  <a16:creationId xmlns:a16="http://schemas.microsoft.com/office/drawing/2014/main" id="{231073E1-6D36-4D35-9574-BFF0BE32C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06" name="Freeform 36">
              <a:extLst>
                <a:ext uri="{FF2B5EF4-FFF2-40B4-BE49-F238E27FC236}">
                  <a16:creationId xmlns:a16="http://schemas.microsoft.com/office/drawing/2014/main" id="{9FF5CEF9-5243-4286-BBFD-C6D18F703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07" name="Freeform 37">
              <a:extLst>
                <a:ext uri="{FF2B5EF4-FFF2-40B4-BE49-F238E27FC236}">
                  <a16:creationId xmlns:a16="http://schemas.microsoft.com/office/drawing/2014/main" id="{3987C798-9007-4905-A4D2-F6B7778E5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8" name="Freeform 38">
              <a:extLst>
                <a:ext uri="{FF2B5EF4-FFF2-40B4-BE49-F238E27FC236}">
                  <a16:creationId xmlns:a16="http://schemas.microsoft.com/office/drawing/2014/main" id="{914CF9AC-68D2-4433-9A54-DD1C15C34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10" name="Rectangle 1109">
            <a:extLst>
              <a:ext uri="{FF2B5EF4-FFF2-40B4-BE49-F238E27FC236}">
                <a16:creationId xmlns:a16="http://schemas.microsoft.com/office/drawing/2014/main" id="{B73365D6-A648-4720-8CD8-4C4EAECA1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St Patrick's Primary School Holywood">
            <a:extLst>
              <a:ext uri="{FF2B5EF4-FFF2-40B4-BE49-F238E27FC236}">
                <a16:creationId xmlns:a16="http://schemas.microsoft.com/office/drawing/2014/main" id="{736004AA-37AD-7F23-B370-7799719461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9212" y="950976"/>
            <a:ext cx="7891200" cy="2505456"/>
          </a:xfrm>
          <a:prstGeom prst="rect">
            <a:avLst/>
          </a:prstGeom>
          <a:noFill/>
          <a:extLst>
            <a:ext uri="{909E8E84-426E-40DD-AFC4-6F175D3DCCD1}">
              <a14:hiddenFill xmlns:a14="http://schemas.microsoft.com/office/drawing/2010/main">
                <a:solidFill>
                  <a:srgbClr val="FFFFFF"/>
                </a:solidFill>
              </a14:hiddenFill>
            </a:ext>
          </a:extLst>
        </p:spPr>
      </p:pic>
      <p:sp>
        <p:nvSpPr>
          <p:cNvPr id="1112" name="Freeform 33">
            <a:extLst>
              <a:ext uri="{FF2B5EF4-FFF2-40B4-BE49-F238E27FC236}">
                <a16:creationId xmlns:a16="http://schemas.microsoft.com/office/drawing/2014/main" id="{186DB3B2-CEAC-4F62-A76F-B1FA76714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8898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91266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B928-E341-C760-F2CF-805E67B2998C}"/>
              </a:ext>
            </a:extLst>
          </p:cNvPr>
          <p:cNvSpPr>
            <a:spLocks noGrp="1"/>
          </p:cNvSpPr>
          <p:nvPr>
            <p:ph type="title"/>
          </p:nvPr>
        </p:nvSpPr>
        <p:spPr>
          <a:xfrm>
            <a:off x="1888075" y="310045"/>
            <a:ext cx="8911687" cy="1280890"/>
          </a:xfrm>
        </p:spPr>
        <p:txBody>
          <a:bodyPr>
            <a:normAutofit/>
          </a:bodyPr>
          <a:lstStyle/>
          <a:p>
            <a:pPr algn="ctr"/>
            <a:r>
              <a:rPr lang="en-GB" sz="7200" b="1" dirty="0">
                <a:solidFill>
                  <a:srgbClr val="C00000"/>
                </a:solidFill>
                <a:latin typeface="Bradley Hand ITC" panose="03070402050302030203" pitchFamily="66" charset="0"/>
              </a:rPr>
              <a:t>Numeracy</a:t>
            </a:r>
          </a:p>
        </p:txBody>
      </p:sp>
      <p:sp>
        <p:nvSpPr>
          <p:cNvPr id="6" name="Rectangle 2">
            <a:extLst>
              <a:ext uri="{FF2B5EF4-FFF2-40B4-BE49-F238E27FC236}">
                <a16:creationId xmlns:a16="http://schemas.microsoft.com/office/drawing/2014/main" id="{A323F16C-221D-04A5-D769-312057489E66}"/>
              </a:ext>
            </a:extLst>
          </p:cNvPr>
          <p:cNvSpPr txBox="1">
            <a:spLocks noChangeArrowheads="1"/>
          </p:cNvSpPr>
          <p:nvPr/>
        </p:nvSpPr>
        <p:spPr>
          <a:xfrm>
            <a:off x="4646435" y="3113441"/>
            <a:ext cx="3097213" cy="1727200"/>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p:spPr>
        <p:txBody>
          <a:bodyPr anchor="ctr">
            <a:normAutofit/>
          </a:bodyPr>
          <a:lstStyle/>
          <a:p>
            <a:pPr algn="ctr" eaLnBrk="1" fontAlgn="auto" hangingPunct="1">
              <a:spcAft>
                <a:spcPts val="0"/>
              </a:spcAft>
              <a:defRPr/>
            </a:pPr>
            <a:r>
              <a:rPr lang="en-GB" altLang="en-US" sz="2400" b="1" dirty="0">
                <a:latin typeface="Comic Sans MS" panose="030F0702030302020204" pitchFamily="66" charset="0"/>
                <a:ea typeface="+mj-ea"/>
                <a:cs typeface="+mj-cs"/>
              </a:rPr>
              <a:t>The </a:t>
            </a:r>
            <a:br>
              <a:rPr lang="en-GB" altLang="en-US" sz="2400" b="1" dirty="0">
                <a:latin typeface="Comic Sans MS" panose="030F0702030302020204" pitchFamily="66" charset="0"/>
                <a:ea typeface="+mj-ea"/>
                <a:cs typeface="+mj-cs"/>
              </a:rPr>
            </a:br>
            <a:r>
              <a:rPr lang="en-GB" altLang="en-US" sz="2400" b="1" dirty="0">
                <a:latin typeface="Comic Sans MS" panose="030F0702030302020204" pitchFamily="66" charset="0"/>
                <a:ea typeface="+mj-ea"/>
                <a:cs typeface="+mj-cs"/>
              </a:rPr>
              <a:t>Seven Strategies for </a:t>
            </a:r>
            <a:br>
              <a:rPr lang="en-GB" altLang="en-US" sz="2400" b="1" dirty="0">
                <a:latin typeface="Comic Sans MS" panose="030F0702030302020204" pitchFamily="66" charset="0"/>
                <a:ea typeface="+mj-ea"/>
                <a:cs typeface="+mj-cs"/>
              </a:rPr>
            </a:br>
            <a:r>
              <a:rPr lang="en-GB" altLang="en-US" sz="2400" b="1" dirty="0">
                <a:latin typeface="Comic Sans MS" panose="030F0702030302020204" pitchFamily="66" charset="0"/>
                <a:ea typeface="+mj-ea"/>
                <a:cs typeface="+mj-cs"/>
              </a:rPr>
              <a:t>Mental Calculation</a:t>
            </a:r>
          </a:p>
        </p:txBody>
      </p:sp>
      <p:sp>
        <p:nvSpPr>
          <p:cNvPr id="7" name="Rectangle 15">
            <a:hlinkClick r:id="" action="ppaction://noaction"/>
            <a:extLst>
              <a:ext uri="{FF2B5EF4-FFF2-40B4-BE49-F238E27FC236}">
                <a16:creationId xmlns:a16="http://schemas.microsoft.com/office/drawing/2014/main" id="{366BDDA2-D1AF-6CC0-694A-444AFF8B5A6A}"/>
              </a:ext>
            </a:extLst>
          </p:cNvPr>
          <p:cNvSpPr>
            <a:spLocks noChangeArrowheads="1"/>
          </p:cNvSpPr>
          <p:nvPr/>
        </p:nvSpPr>
        <p:spPr bwMode="auto">
          <a:xfrm>
            <a:off x="1766711" y="1981856"/>
            <a:ext cx="2590800" cy="931863"/>
          </a:xfrm>
          <a:prstGeom prst="rect">
            <a:avLst/>
          </a:prstGeom>
          <a:solidFill>
            <a:schemeClr val="accent5">
              <a:lumMod val="60000"/>
              <a:lumOff val="40000"/>
            </a:schemeClr>
          </a:solid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800" b="1" dirty="0">
                <a:latin typeface="Comic Sans MS" panose="030F0702030302020204" pitchFamily="66" charset="0"/>
                <a:ea typeface="ＭＳ Ｐゴシック" panose="020B0600070205080204" pitchFamily="34" charset="-128"/>
              </a:rPr>
              <a:t>Counting on/</a:t>
            </a:r>
            <a:br>
              <a:rPr lang="en-GB" altLang="en-US" sz="2800" b="1" dirty="0">
                <a:latin typeface="Comic Sans MS" panose="030F0702030302020204" pitchFamily="66" charset="0"/>
                <a:ea typeface="ＭＳ Ｐゴシック" panose="020B0600070205080204" pitchFamily="34" charset="-128"/>
              </a:rPr>
            </a:br>
            <a:r>
              <a:rPr lang="en-GB" altLang="en-US" sz="2800" b="1" dirty="0">
                <a:latin typeface="Comic Sans MS" panose="030F0702030302020204" pitchFamily="66" charset="0"/>
                <a:ea typeface="ＭＳ Ｐゴシック" panose="020B0600070205080204" pitchFamily="34" charset="-128"/>
              </a:rPr>
              <a:t>Counting back</a:t>
            </a:r>
          </a:p>
        </p:txBody>
      </p:sp>
      <p:sp>
        <p:nvSpPr>
          <p:cNvPr id="8" name="Rectangle 17">
            <a:hlinkClick r:id="" action="ppaction://noaction"/>
            <a:extLst>
              <a:ext uri="{FF2B5EF4-FFF2-40B4-BE49-F238E27FC236}">
                <a16:creationId xmlns:a16="http://schemas.microsoft.com/office/drawing/2014/main" id="{ED92B24F-0780-ED29-C87E-0312BC77DF1D}"/>
              </a:ext>
            </a:extLst>
          </p:cNvPr>
          <p:cNvSpPr>
            <a:spLocks noChangeArrowheads="1"/>
          </p:cNvSpPr>
          <p:nvPr/>
        </p:nvSpPr>
        <p:spPr bwMode="auto">
          <a:xfrm>
            <a:off x="5043311" y="1885019"/>
            <a:ext cx="2303463" cy="647700"/>
          </a:xfrm>
          <a:prstGeom prst="rect">
            <a:avLst/>
          </a:prstGeom>
          <a:solidFill>
            <a:schemeClr val="accent5">
              <a:lumMod val="60000"/>
              <a:lumOff val="40000"/>
            </a:schemeClr>
          </a:solid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800" b="1" dirty="0">
                <a:latin typeface="Comic Sans MS" panose="030F0702030302020204" pitchFamily="66" charset="0"/>
                <a:ea typeface="ＭＳ Ｐゴシック" panose="020B0600070205080204" pitchFamily="34" charset="-128"/>
              </a:rPr>
              <a:t>Re-ordering</a:t>
            </a:r>
          </a:p>
        </p:txBody>
      </p:sp>
      <p:sp>
        <p:nvSpPr>
          <p:cNvPr id="9" name="Rectangle 20">
            <a:hlinkClick r:id="" action="ppaction://noaction"/>
            <a:extLst>
              <a:ext uri="{FF2B5EF4-FFF2-40B4-BE49-F238E27FC236}">
                <a16:creationId xmlns:a16="http://schemas.microsoft.com/office/drawing/2014/main" id="{0CE791C2-1A0A-FF71-68D9-4261B961DA0C}"/>
              </a:ext>
            </a:extLst>
          </p:cNvPr>
          <p:cNvSpPr>
            <a:spLocks noChangeArrowheads="1"/>
          </p:cNvSpPr>
          <p:nvPr/>
        </p:nvSpPr>
        <p:spPr bwMode="auto">
          <a:xfrm>
            <a:off x="8015111" y="1928477"/>
            <a:ext cx="2303463" cy="647700"/>
          </a:xfrm>
          <a:prstGeom prst="rect">
            <a:avLst/>
          </a:prstGeom>
          <a:solidFill>
            <a:schemeClr val="accent5">
              <a:lumMod val="60000"/>
              <a:lumOff val="40000"/>
            </a:schemeClr>
          </a:solid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800" b="1" dirty="0">
                <a:latin typeface="Comic Sans MS" panose="030F0702030302020204" pitchFamily="66" charset="0"/>
                <a:ea typeface="ＭＳ Ｐゴシック" panose="020B0600070205080204" pitchFamily="34" charset="-128"/>
              </a:rPr>
              <a:t>Partitioning</a:t>
            </a:r>
          </a:p>
        </p:txBody>
      </p:sp>
      <p:sp>
        <p:nvSpPr>
          <p:cNvPr id="10" name="Rectangle 22">
            <a:hlinkClick r:id="" action="ppaction://noaction"/>
            <a:extLst>
              <a:ext uri="{FF2B5EF4-FFF2-40B4-BE49-F238E27FC236}">
                <a16:creationId xmlns:a16="http://schemas.microsoft.com/office/drawing/2014/main" id="{B5DF6B19-7F5E-29A4-E6A6-D2E4F326F077}"/>
              </a:ext>
            </a:extLst>
          </p:cNvPr>
          <p:cNvSpPr>
            <a:spLocks noChangeArrowheads="1"/>
          </p:cNvSpPr>
          <p:nvPr/>
        </p:nvSpPr>
        <p:spPr bwMode="auto">
          <a:xfrm>
            <a:off x="9081911" y="3561419"/>
            <a:ext cx="2016125" cy="1008063"/>
          </a:xfrm>
          <a:prstGeom prst="rect">
            <a:avLst/>
          </a:prstGeom>
          <a:solidFill>
            <a:schemeClr val="accent5">
              <a:lumMod val="60000"/>
              <a:lumOff val="40000"/>
            </a:schemeClr>
          </a:solid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600" b="1">
                <a:latin typeface="Comic Sans MS" panose="030F0702030302020204" pitchFamily="66" charset="0"/>
                <a:ea typeface="ＭＳ Ｐゴシック" panose="020B0600070205080204" pitchFamily="34" charset="-128"/>
              </a:rPr>
              <a:t>Using</a:t>
            </a:r>
            <a:br>
              <a:rPr lang="en-GB" altLang="en-US" sz="2600" b="1">
                <a:latin typeface="Comic Sans MS" panose="030F0702030302020204" pitchFamily="66" charset="0"/>
                <a:ea typeface="ＭＳ Ｐゴシック" panose="020B0600070205080204" pitchFamily="34" charset="-128"/>
              </a:rPr>
            </a:br>
            <a:r>
              <a:rPr lang="en-GB" altLang="en-US" sz="2600" b="1">
                <a:latin typeface="Comic Sans MS" panose="030F0702030302020204" pitchFamily="66" charset="0"/>
                <a:ea typeface="ＭＳ Ｐゴシック" panose="020B0600070205080204" pitchFamily="34" charset="-128"/>
              </a:rPr>
              <a:t>Equivalence</a:t>
            </a:r>
          </a:p>
        </p:txBody>
      </p:sp>
      <p:sp>
        <p:nvSpPr>
          <p:cNvPr id="11" name="Rectangle 12">
            <a:hlinkClick r:id="" action="ppaction://noaction"/>
            <a:extLst>
              <a:ext uri="{FF2B5EF4-FFF2-40B4-BE49-F238E27FC236}">
                <a16:creationId xmlns:a16="http://schemas.microsoft.com/office/drawing/2014/main" id="{DB869AB2-1E4C-E2F3-DC75-7EBF3BCDA62F}"/>
              </a:ext>
            </a:extLst>
          </p:cNvPr>
          <p:cNvSpPr>
            <a:spLocks noChangeArrowheads="1"/>
          </p:cNvSpPr>
          <p:nvPr/>
        </p:nvSpPr>
        <p:spPr bwMode="auto">
          <a:xfrm>
            <a:off x="7683324" y="5390219"/>
            <a:ext cx="2560638" cy="647700"/>
          </a:xfrm>
          <a:prstGeom prst="rect">
            <a:avLst/>
          </a:prstGeom>
          <a:solidFill>
            <a:schemeClr val="accent5">
              <a:lumMod val="60000"/>
              <a:lumOff val="40000"/>
            </a:schemeClr>
          </a:solid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800" b="1">
                <a:latin typeface="Comic Sans MS" panose="030F0702030302020204" pitchFamily="66" charset="0"/>
                <a:ea typeface="ＭＳ Ｐゴシック" panose="020B0600070205080204" pitchFamily="34" charset="-128"/>
              </a:rPr>
              <a:t>Using Factors</a:t>
            </a:r>
          </a:p>
        </p:txBody>
      </p:sp>
      <p:sp>
        <p:nvSpPr>
          <p:cNvPr id="12" name="Rectangle 13">
            <a:hlinkClick r:id="" action="ppaction://noaction"/>
            <a:extLst>
              <a:ext uri="{FF2B5EF4-FFF2-40B4-BE49-F238E27FC236}">
                <a16:creationId xmlns:a16="http://schemas.microsoft.com/office/drawing/2014/main" id="{DF9E186E-D1EA-E4B4-205A-068736E5D65C}"/>
              </a:ext>
            </a:extLst>
          </p:cNvPr>
          <p:cNvSpPr>
            <a:spLocks noChangeArrowheads="1"/>
          </p:cNvSpPr>
          <p:nvPr/>
        </p:nvSpPr>
        <p:spPr bwMode="auto">
          <a:xfrm>
            <a:off x="3976511" y="5466419"/>
            <a:ext cx="2166938" cy="1008063"/>
          </a:xfrm>
          <a:prstGeom prst="rect">
            <a:avLst/>
          </a:prstGeom>
          <a:solidFill>
            <a:schemeClr val="accent5">
              <a:lumMod val="60000"/>
              <a:lumOff val="40000"/>
            </a:schemeClr>
          </a:solid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800" b="1">
                <a:latin typeface="Comic Sans MS" panose="030F0702030302020204" pitchFamily="66" charset="0"/>
                <a:ea typeface="ＭＳ Ｐゴシック" panose="020B0600070205080204" pitchFamily="34" charset="-128"/>
              </a:rPr>
              <a:t>Inverse Operations</a:t>
            </a:r>
          </a:p>
        </p:txBody>
      </p:sp>
      <p:sp>
        <p:nvSpPr>
          <p:cNvPr id="13" name="Rectangle 18">
            <a:hlinkClick r:id="" action="ppaction://noaction"/>
            <a:extLst>
              <a:ext uri="{FF2B5EF4-FFF2-40B4-BE49-F238E27FC236}">
                <a16:creationId xmlns:a16="http://schemas.microsoft.com/office/drawing/2014/main" id="{DA9E83F4-2B52-B47C-0C30-4A4834398AF2}"/>
              </a:ext>
            </a:extLst>
          </p:cNvPr>
          <p:cNvSpPr>
            <a:spLocks noChangeArrowheads="1"/>
          </p:cNvSpPr>
          <p:nvPr/>
        </p:nvSpPr>
        <p:spPr bwMode="auto">
          <a:xfrm>
            <a:off x="1315861" y="3436800"/>
            <a:ext cx="1871663" cy="1441450"/>
          </a:xfrm>
          <a:prstGeom prst="rect">
            <a:avLst/>
          </a:prstGeom>
          <a:solidFill>
            <a:schemeClr val="accent5">
              <a:lumMod val="60000"/>
              <a:lumOff val="40000"/>
            </a:schemeClr>
          </a:solid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800" b="1" dirty="0">
                <a:latin typeface="Comic Sans MS" panose="030F0702030302020204" pitchFamily="66" charset="0"/>
                <a:ea typeface="ＭＳ Ｐゴシック" panose="020B0600070205080204" pitchFamily="34" charset="-128"/>
              </a:rPr>
              <a:t>Rounding</a:t>
            </a:r>
            <a:br>
              <a:rPr lang="en-GB" altLang="en-US" sz="2800" b="1" dirty="0">
                <a:latin typeface="Comic Sans MS" panose="030F0702030302020204" pitchFamily="66" charset="0"/>
                <a:ea typeface="ＭＳ Ｐゴシック" panose="020B0600070205080204" pitchFamily="34" charset="-128"/>
              </a:rPr>
            </a:br>
            <a:r>
              <a:rPr lang="en-GB" altLang="en-US" sz="2800" b="1" dirty="0">
                <a:latin typeface="Comic Sans MS" panose="030F0702030302020204" pitchFamily="66" charset="0"/>
                <a:ea typeface="ＭＳ Ｐゴシック" panose="020B0600070205080204" pitchFamily="34" charset="-128"/>
              </a:rPr>
              <a:t>And</a:t>
            </a:r>
            <a:br>
              <a:rPr lang="en-GB" altLang="en-US" sz="2800" b="1" dirty="0">
                <a:latin typeface="Comic Sans MS" panose="030F0702030302020204" pitchFamily="66" charset="0"/>
                <a:ea typeface="ＭＳ Ｐゴシック" panose="020B0600070205080204" pitchFamily="34" charset="-128"/>
              </a:rPr>
            </a:br>
            <a:r>
              <a:rPr lang="en-GB" altLang="en-US" sz="2800" b="1" dirty="0">
                <a:latin typeface="Comic Sans MS" panose="030F0702030302020204" pitchFamily="66" charset="0"/>
                <a:ea typeface="ＭＳ Ｐゴシック" panose="020B0600070205080204" pitchFamily="34" charset="-128"/>
              </a:rPr>
              <a:t>Adjusting</a:t>
            </a:r>
          </a:p>
        </p:txBody>
      </p:sp>
      <p:cxnSp>
        <p:nvCxnSpPr>
          <p:cNvPr id="15" name="Straight Connector 14">
            <a:extLst>
              <a:ext uri="{FF2B5EF4-FFF2-40B4-BE49-F238E27FC236}">
                <a16:creationId xmlns:a16="http://schemas.microsoft.com/office/drawing/2014/main" id="{658E5F75-738B-C7C6-476A-CC6C5BA1D792}"/>
              </a:ext>
            </a:extLst>
          </p:cNvPr>
          <p:cNvCxnSpPr/>
          <p:nvPr/>
        </p:nvCxnSpPr>
        <p:spPr>
          <a:xfrm>
            <a:off x="6195041" y="2532719"/>
            <a:ext cx="0" cy="5597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F298AB-09DA-732E-9694-9F222A7193F2}"/>
              </a:ext>
            </a:extLst>
          </p:cNvPr>
          <p:cNvCxnSpPr/>
          <p:nvPr/>
        </p:nvCxnSpPr>
        <p:spPr>
          <a:xfrm>
            <a:off x="5495245" y="4878250"/>
            <a:ext cx="0" cy="5597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04F8B2-8525-C769-1CC1-032747EA0CD9}"/>
              </a:ext>
            </a:extLst>
          </p:cNvPr>
          <p:cNvCxnSpPr>
            <a:cxnSpLocks/>
          </p:cNvCxnSpPr>
          <p:nvPr/>
        </p:nvCxnSpPr>
        <p:spPr>
          <a:xfrm>
            <a:off x="7743648" y="4878250"/>
            <a:ext cx="0" cy="5119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DB2ECC-502F-16BC-1BB6-03D6AFE75562}"/>
              </a:ext>
            </a:extLst>
          </p:cNvPr>
          <p:cNvCxnSpPr>
            <a:cxnSpLocks/>
          </p:cNvCxnSpPr>
          <p:nvPr/>
        </p:nvCxnSpPr>
        <p:spPr>
          <a:xfrm flipH="1">
            <a:off x="7705515" y="2615903"/>
            <a:ext cx="327057" cy="5163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794E72-05BD-7C3A-4D3C-300674819C89}"/>
              </a:ext>
            </a:extLst>
          </p:cNvPr>
          <p:cNvCxnSpPr>
            <a:cxnSpLocks/>
            <a:stCxn id="10" idx="1"/>
          </p:cNvCxnSpPr>
          <p:nvPr/>
        </p:nvCxnSpPr>
        <p:spPr>
          <a:xfrm flipH="1">
            <a:off x="7743648" y="4065451"/>
            <a:ext cx="1338263" cy="91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EBEC9B-8EE6-1564-B4F2-5F91390163A0}"/>
              </a:ext>
            </a:extLst>
          </p:cNvPr>
          <p:cNvCxnSpPr>
            <a:cxnSpLocks/>
            <a:endCxn id="13" idx="3"/>
          </p:cNvCxnSpPr>
          <p:nvPr/>
        </p:nvCxnSpPr>
        <p:spPr>
          <a:xfrm flipH="1">
            <a:off x="3187524" y="4065451"/>
            <a:ext cx="1398587" cy="920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F1216A-31A1-B69C-C126-91AF3FD3DE8C}"/>
              </a:ext>
            </a:extLst>
          </p:cNvPr>
          <p:cNvCxnSpPr>
            <a:cxnSpLocks/>
          </p:cNvCxnSpPr>
          <p:nvPr/>
        </p:nvCxnSpPr>
        <p:spPr>
          <a:xfrm flipH="1" flipV="1">
            <a:off x="4374972" y="2756557"/>
            <a:ext cx="439739" cy="3359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54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96A1-9B72-C80F-095B-627A0A4469C8}"/>
              </a:ext>
            </a:extLst>
          </p:cNvPr>
          <p:cNvSpPr>
            <a:spLocks noGrp="1"/>
          </p:cNvSpPr>
          <p:nvPr>
            <p:ph type="title"/>
          </p:nvPr>
        </p:nvSpPr>
        <p:spPr>
          <a:xfrm>
            <a:off x="1921121" y="747741"/>
            <a:ext cx="8911687" cy="1280890"/>
          </a:xfrm>
        </p:spPr>
        <p:txBody>
          <a:bodyPr>
            <a:normAutofit/>
          </a:bodyPr>
          <a:lstStyle/>
          <a:p>
            <a:pPr algn="ctr"/>
            <a:r>
              <a:rPr lang="en-GB" sz="5400" b="1" dirty="0">
                <a:solidFill>
                  <a:schemeClr val="accent1"/>
                </a:solidFill>
                <a:latin typeface="Bradley Hand ITC" panose="03070402050302030203" pitchFamily="66" charset="0"/>
              </a:rPr>
              <a:t>World Around Us</a:t>
            </a:r>
          </a:p>
        </p:txBody>
      </p:sp>
      <p:sp>
        <p:nvSpPr>
          <p:cNvPr id="3" name="Content Placeholder 2">
            <a:extLst>
              <a:ext uri="{FF2B5EF4-FFF2-40B4-BE49-F238E27FC236}">
                <a16:creationId xmlns:a16="http://schemas.microsoft.com/office/drawing/2014/main" id="{5B808944-3316-E182-48DE-3BD559A03736}"/>
              </a:ext>
            </a:extLst>
          </p:cNvPr>
          <p:cNvSpPr>
            <a:spLocks noGrp="1"/>
          </p:cNvSpPr>
          <p:nvPr>
            <p:ph idx="1"/>
          </p:nvPr>
        </p:nvSpPr>
        <p:spPr>
          <a:xfrm>
            <a:off x="2167034" y="2152262"/>
            <a:ext cx="8915400" cy="3777622"/>
          </a:xfrm>
        </p:spPr>
        <p:txBody>
          <a:bodyPr>
            <a:normAutofit fontScale="92500" lnSpcReduction="20000"/>
          </a:bodyPr>
          <a:lstStyle/>
          <a:p>
            <a:pPr marL="285750" indent="-285750">
              <a:buFontTx/>
              <a:buChar char="-"/>
            </a:pPr>
            <a:r>
              <a:rPr lang="en-GB" sz="2800" dirty="0">
                <a:latin typeface="Comic Sans MS" panose="030F0702030302020204" pitchFamily="66" charset="0"/>
              </a:rPr>
              <a:t>Increasing understanding &amp; observational skills. </a:t>
            </a:r>
          </a:p>
          <a:p>
            <a:pPr marL="285750" indent="-285750">
              <a:buFontTx/>
              <a:buChar char="-"/>
            </a:pPr>
            <a:r>
              <a:rPr lang="en-GB" sz="2800" dirty="0">
                <a:latin typeface="Comic Sans MS" panose="030F0702030302020204" pitchFamily="66" charset="0"/>
              </a:rPr>
              <a:t>Developing skills of research</a:t>
            </a:r>
          </a:p>
          <a:p>
            <a:pPr marL="285750" indent="-285750">
              <a:buFontTx/>
              <a:buChar char="-"/>
            </a:pPr>
            <a:r>
              <a:rPr lang="en-GB" sz="2800" dirty="0">
                <a:latin typeface="Comic Sans MS" panose="030F0702030302020204" pitchFamily="66" charset="0"/>
              </a:rPr>
              <a:t>Developing thinking skills and personal capabilities</a:t>
            </a:r>
          </a:p>
          <a:p>
            <a:pPr marL="285750" indent="-285750">
              <a:buFontTx/>
              <a:buChar char="-"/>
            </a:pPr>
            <a:r>
              <a:rPr lang="en-GB" sz="2800" dirty="0">
                <a:latin typeface="Comic Sans MS" panose="030F0702030302020204" pitchFamily="66" charset="0"/>
              </a:rPr>
              <a:t>Range of topics covered: Celebrations, Superheroes and Under The Sea.</a:t>
            </a:r>
          </a:p>
          <a:p>
            <a:pPr marL="285750" indent="-285750">
              <a:buFontTx/>
              <a:buChar char="-"/>
            </a:pPr>
            <a:r>
              <a:rPr lang="en-GB" sz="2800" dirty="0">
                <a:latin typeface="Comic Sans MS" panose="030F0702030302020204" pitchFamily="66" charset="0"/>
              </a:rPr>
              <a:t>Children are actively engaged in a topic and will do research in class and at home</a:t>
            </a:r>
          </a:p>
          <a:p>
            <a:pPr marL="285750" indent="-285750">
              <a:buFontTx/>
              <a:buChar char="-"/>
            </a:pPr>
            <a:r>
              <a:rPr lang="en-GB" sz="2800" dirty="0">
                <a:latin typeface="Comic Sans MS" panose="030F0702030302020204" pitchFamily="66" charset="0"/>
              </a:rPr>
              <a:t>Topic work is reinforced through ABL activities and a series of planned Educational Visits</a:t>
            </a:r>
          </a:p>
          <a:p>
            <a:pPr marL="0" indent="0">
              <a:buNone/>
            </a:pPr>
            <a:endParaRPr lang="en-GB" dirty="0"/>
          </a:p>
        </p:txBody>
      </p:sp>
      <p:pic>
        <p:nvPicPr>
          <p:cNvPr id="4" name="Picture 3">
            <a:extLst>
              <a:ext uri="{FF2B5EF4-FFF2-40B4-BE49-F238E27FC236}">
                <a16:creationId xmlns:a16="http://schemas.microsoft.com/office/drawing/2014/main" id="{8F25BB51-81B3-2870-BC4B-6E5C77E6B030}"/>
              </a:ext>
            </a:extLst>
          </p:cNvPr>
          <p:cNvPicPr>
            <a:picLocks noChangeAspect="1"/>
          </p:cNvPicPr>
          <p:nvPr/>
        </p:nvPicPr>
        <p:blipFill>
          <a:blip r:embed="rId2"/>
          <a:stretch>
            <a:fillRect/>
          </a:stretch>
        </p:blipFill>
        <p:spPr>
          <a:xfrm>
            <a:off x="10137743" y="117353"/>
            <a:ext cx="1889383" cy="1787647"/>
          </a:xfrm>
          <a:prstGeom prst="rect">
            <a:avLst/>
          </a:prstGeom>
        </p:spPr>
      </p:pic>
    </p:spTree>
    <p:extLst>
      <p:ext uri="{BB962C8B-B14F-4D97-AF65-F5344CB8AC3E}">
        <p14:creationId xmlns:p14="http://schemas.microsoft.com/office/powerpoint/2010/main" val="314983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CDD7-D9E5-A8B2-AEE7-F31428712D1C}"/>
              </a:ext>
            </a:extLst>
          </p:cNvPr>
          <p:cNvSpPr>
            <a:spLocks noGrp="1"/>
          </p:cNvSpPr>
          <p:nvPr>
            <p:ph type="title"/>
          </p:nvPr>
        </p:nvSpPr>
        <p:spPr>
          <a:xfrm>
            <a:off x="1687669" y="624110"/>
            <a:ext cx="4137059" cy="1280890"/>
          </a:xfrm>
        </p:spPr>
        <p:txBody>
          <a:bodyPr>
            <a:normAutofit/>
          </a:bodyPr>
          <a:lstStyle/>
          <a:p>
            <a:r>
              <a:rPr lang="en-GB" sz="4800" b="1" dirty="0">
                <a:solidFill>
                  <a:schemeClr val="accent1"/>
                </a:solidFill>
                <a:latin typeface="Bradley Hand ITC" panose="03070402050302030203" pitchFamily="66" charset="0"/>
              </a:rPr>
              <a:t>Religion</a:t>
            </a:r>
          </a:p>
        </p:txBody>
      </p:sp>
      <p:sp>
        <p:nvSpPr>
          <p:cNvPr id="3" name="Content Placeholder 2">
            <a:extLst>
              <a:ext uri="{FF2B5EF4-FFF2-40B4-BE49-F238E27FC236}">
                <a16:creationId xmlns:a16="http://schemas.microsoft.com/office/drawing/2014/main" id="{8CF65292-A481-3580-E22A-2027857925FD}"/>
              </a:ext>
            </a:extLst>
          </p:cNvPr>
          <p:cNvSpPr>
            <a:spLocks noGrp="1"/>
          </p:cNvSpPr>
          <p:nvPr>
            <p:ph idx="1"/>
          </p:nvPr>
        </p:nvSpPr>
        <p:spPr>
          <a:xfrm>
            <a:off x="1683956" y="2133600"/>
            <a:ext cx="4140772" cy="3777622"/>
          </a:xfrm>
        </p:spPr>
        <p:txBody>
          <a:bodyPr>
            <a:normAutofit/>
          </a:bodyPr>
          <a:lstStyle/>
          <a:p>
            <a:pPr eaLnBrk="1" hangingPunct="1">
              <a:buFontTx/>
              <a:buNone/>
              <a:defRPr/>
            </a:pPr>
            <a:r>
              <a:rPr lang="en-GB" altLang="en-US">
                <a:solidFill>
                  <a:srgbClr val="000000"/>
                </a:solidFill>
                <a:latin typeface="Comic Sans MS" panose="030F0702030302020204" pitchFamily="66" charset="0"/>
              </a:rPr>
              <a:t>Children will follow the Grow in Love series:</a:t>
            </a:r>
          </a:p>
          <a:p>
            <a:pPr eaLnBrk="1" hangingPunct="1">
              <a:buFontTx/>
              <a:buNone/>
              <a:defRPr/>
            </a:pPr>
            <a:endParaRPr lang="en-GB" altLang="en-US">
              <a:solidFill>
                <a:srgbClr val="000000"/>
              </a:solidFill>
              <a:latin typeface="Comic Sans MS" panose="030F0702030302020204" pitchFamily="66" charset="0"/>
            </a:endParaRPr>
          </a:p>
          <a:p>
            <a:pPr eaLnBrk="1" hangingPunct="1">
              <a:defRPr/>
            </a:pPr>
            <a:r>
              <a:rPr lang="en-GB" altLang="en-US">
                <a:solidFill>
                  <a:srgbClr val="000000"/>
                </a:solidFill>
                <a:latin typeface="Comic Sans MS" panose="030F0702030302020204" pitchFamily="66" charset="0"/>
              </a:rPr>
              <a:t>Interactive Songs and stories</a:t>
            </a:r>
          </a:p>
          <a:p>
            <a:pPr eaLnBrk="1" hangingPunct="1">
              <a:defRPr/>
            </a:pPr>
            <a:r>
              <a:rPr lang="en-GB" altLang="en-US">
                <a:solidFill>
                  <a:srgbClr val="000000"/>
                </a:solidFill>
                <a:latin typeface="Comic Sans MS" panose="030F0702030302020204" pitchFamily="66" charset="0"/>
              </a:rPr>
              <a:t>Bible Stories </a:t>
            </a:r>
          </a:p>
          <a:p>
            <a:pPr eaLnBrk="1" hangingPunct="1">
              <a:defRPr/>
            </a:pPr>
            <a:r>
              <a:rPr lang="en-GB" altLang="en-US">
                <a:solidFill>
                  <a:srgbClr val="000000"/>
                </a:solidFill>
                <a:latin typeface="Comic Sans MS" panose="030F0702030302020204" pitchFamily="66" charset="0"/>
              </a:rPr>
              <a:t>Prayers</a:t>
            </a:r>
          </a:p>
          <a:p>
            <a:pPr eaLnBrk="1" hangingPunct="1">
              <a:defRPr/>
            </a:pPr>
            <a:r>
              <a:rPr lang="en-GB" altLang="en-US">
                <a:solidFill>
                  <a:srgbClr val="000000"/>
                </a:solidFill>
                <a:latin typeface="Comic Sans MS" panose="030F0702030302020204" pitchFamily="66" charset="0"/>
              </a:rPr>
              <a:t>Preparation for First Confession</a:t>
            </a:r>
          </a:p>
        </p:txBody>
      </p:sp>
      <p:pic>
        <p:nvPicPr>
          <p:cNvPr id="2050" name="Picture 2" descr="Grow in Love | Grow in Love">
            <a:extLst>
              <a:ext uri="{FF2B5EF4-FFF2-40B4-BE49-F238E27FC236}">
                <a16:creationId xmlns:a16="http://schemas.microsoft.com/office/drawing/2014/main" id="{748D7FD3-C475-D9FB-68B9-D6D2BD41F4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1339" y="645106"/>
            <a:ext cx="3712781"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68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1ADF-DC93-8BB8-6665-8C54211BD70E}"/>
              </a:ext>
            </a:extLst>
          </p:cNvPr>
          <p:cNvSpPr>
            <a:spLocks noGrp="1"/>
          </p:cNvSpPr>
          <p:nvPr>
            <p:ph type="title"/>
          </p:nvPr>
        </p:nvSpPr>
        <p:spPr/>
        <p:txBody>
          <a:bodyPr>
            <a:normAutofit/>
          </a:bodyPr>
          <a:lstStyle/>
          <a:p>
            <a:pPr algn="ctr"/>
            <a:r>
              <a:rPr lang="en-GB" sz="6600" b="1" dirty="0">
                <a:solidFill>
                  <a:schemeClr val="accent1"/>
                </a:solidFill>
                <a:latin typeface="Bradley Hand ITC" panose="03070402050302030203" pitchFamily="66" charset="0"/>
              </a:rPr>
              <a:t>Homework</a:t>
            </a:r>
          </a:p>
        </p:txBody>
      </p:sp>
      <p:sp>
        <p:nvSpPr>
          <p:cNvPr id="3" name="Content Placeholder 2">
            <a:extLst>
              <a:ext uri="{FF2B5EF4-FFF2-40B4-BE49-F238E27FC236}">
                <a16:creationId xmlns:a16="http://schemas.microsoft.com/office/drawing/2014/main" id="{2295BFBC-EB42-9BCF-6F9F-88D9755E665C}"/>
              </a:ext>
            </a:extLst>
          </p:cNvPr>
          <p:cNvSpPr>
            <a:spLocks noGrp="1"/>
          </p:cNvSpPr>
          <p:nvPr>
            <p:ph idx="1"/>
          </p:nvPr>
        </p:nvSpPr>
        <p:spPr/>
        <p:txBody>
          <a:bodyPr/>
          <a:lstStyle/>
          <a:p>
            <a:pPr marL="285750" indent="-285750">
              <a:lnSpc>
                <a:spcPct val="90000"/>
              </a:lnSpc>
              <a:buFontTx/>
              <a:buChar char="-"/>
            </a:pPr>
            <a:r>
              <a:rPr lang="en-US" dirty="0">
                <a:solidFill>
                  <a:schemeClr val="tx1"/>
                </a:solidFill>
                <a:latin typeface="Comic Sans MS" panose="030F0702030302020204" pitchFamily="66" charset="0"/>
              </a:rPr>
              <a:t>Homework is given on Monday and to be returned by Friday</a:t>
            </a:r>
          </a:p>
          <a:p>
            <a:pPr marL="285750" indent="-285750">
              <a:lnSpc>
                <a:spcPct val="90000"/>
              </a:lnSpc>
              <a:buFontTx/>
              <a:buChar char="-"/>
            </a:pPr>
            <a:r>
              <a:rPr lang="en-US" dirty="0">
                <a:solidFill>
                  <a:schemeClr val="tx1"/>
                </a:solidFill>
                <a:latin typeface="Comic Sans MS" panose="030F0702030302020204" pitchFamily="66" charset="0"/>
              </a:rPr>
              <a:t>Grow in Love homework is given on Thursday, to be returned by Friday</a:t>
            </a:r>
          </a:p>
          <a:p>
            <a:pPr marL="285750" indent="-285750">
              <a:lnSpc>
                <a:spcPct val="90000"/>
              </a:lnSpc>
              <a:buFontTx/>
              <a:buChar char="-"/>
            </a:pPr>
            <a:r>
              <a:rPr lang="en-US" dirty="0" err="1">
                <a:solidFill>
                  <a:schemeClr val="tx1"/>
                </a:solidFill>
                <a:latin typeface="Comic Sans MS" panose="030F0702030302020204" pitchFamily="66" charset="0"/>
              </a:rPr>
              <a:t>Maths</a:t>
            </a:r>
            <a:r>
              <a:rPr lang="en-US" dirty="0">
                <a:solidFill>
                  <a:schemeClr val="tx1"/>
                </a:solidFill>
                <a:latin typeface="Comic Sans MS" panose="030F0702030302020204" pitchFamily="66" charset="0"/>
              </a:rPr>
              <a:t> and spellings learning each week to be completed in their book</a:t>
            </a:r>
          </a:p>
          <a:p>
            <a:pPr marL="285750" indent="-285750">
              <a:lnSpc>
                <a:spcPct val="90000"/>
              </a:lnSpc>
              <a:buFontTx/>
              <a:buChar char="-"/>
            </a:pPr>
            <a:r>
              <a:rPr lang="en-US" b="1" dirty="0">
                <a:solidFill>
                  <a:schemeClr val="tx1"/>
                </a:solidFill>
                <a:latin typeface="Comic Sans MS" panose="030F0702030302020204" pitchFamily="66" charset="0"/>
              </a:rPr>
              <a:t>It is important that all homework be completed and sent in on time </a:t>
            </a:r>
          </a:p>
        </p:txBody>
      </p:sp>
      <p:pic>
        <p:nvPicPr>
          <p:cNvPr id="6146" name="Picture 2" descr="Homework Clip Art Images - Free Download on Freepik">
            <a:extLst>
              <a:ext uri="{FF2B5EF4-FFF2-40B4-BE49-F238E27FC236}">
                <a16:creationId xmlns:a16="http://schemas.microsoft.com/office/drawing/2014/main" id="{12CBF774-7F5E-7482-E39A-E9296EA7F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790" y="4180393"/>
            <a:ext cx="2027465" cy="195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2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6093-A4BF-15AB-BFCE-81D0A1F5F6DB}"/>
              </a:ext>
            </a:extLst>
          </p:cNvPr>
          <p:cNvSpPr>
            <a:spLocks noGrp="1"/>
          </p:cNvSpPr>
          <p:nvPr>
            <p:ph type="title"/>
          </p:nvPr>
        </p:nvSpPr>
        <p:spPr/>
        <p:txBody>
          <a:bodyPr>
            <a:normAutofit/>
          </a:bodyPr>
          <a:lstStyle/>
          <a:p>
            <a:r>
              <a:rPr lang="en-GB" sz="6000" b="1" dirty="0">
                <a:solidFill>
                  <a:schemeClr val="accent1"/>
                </a:solidFill>
                <a:latin typeface="Bradley Hand ITC" panose="03070402050302030203" pitchFamily="66" charset="0"/>
              </a:rPr>
              <a:t>Other areas</a:t>
            </a:r>
          </a:p>
        </p:txBody>
      </p:sp>
      <p:sp>
        <p:nvSpPr>
          <p:cNvPr id="3" name="Content Placeholder 2">
            <a:extLst>
              <a:ext uri="{FF2B5EF4-FFF2-40B4-BE49-F238E27FC236}">
                <a16:creationId xmlns:a16="http://schemas.microsoft.com/office/drawing/2014/main" id="{BB89862F-07E8-C241-0C6F-2FB302143087}"/>
              </a:ext>
            </a:extLst>
          </p:cNvPr>
          <p:cNvSpPr>
            <a:spLocks noGrp="1"/>
          </p:cNvSpPr>
          <p:nvPr>
            <p:ph idx="1"/>
          </p:nvPr>
        </p:nvSpPr>
        <p:spPr>
          <a:xfrm>
            <a:off x="1028860" y="1647038"/>
            <a:ext cx="3794810" cy="4334312"/>
          </a:xfrm>
        </p:spPr>
        <p:txBody>
          <a:bodyPr>
            <a:normAutofit fontScale="92500" lnSpcReduction="10000"/>
          </a:bodyPr>
          <a:lstStyle/>
          <a:p>
            <a:pPr marL="0" indent="0">
              <a:buNone/>
            </a:pPr>
            <a:r>
              <a:rPr lang="en-GB" sz="2400" b="1" dirty="0">
                <a:solidFill>
                  <a:schemeClr val="accent1"/>
                </a:solidFill>
                <a:latin typeface="Bradley Hand ITC" panose="03070402050302030203" pitchFamily="66" charset="0"/>
              </a:rPr>
              <a:t>Behaviour</a:t>
            </a:r>
          </a:p>
          <a:p>
            <a:pPr marL="285750" indent="-285750">
              <a:lnSpc>
                <a:spcPct val="90000"/>
              </a:lnSpc>
              <a:buFontTx/>
              <a:buChar char="-"/>
            </a:pPr>
            <a:r>
              <a:rPr lang="en-US" sz="1700" kern="1200" dirty="0">
                <a:solidFill>
                  <a:schemeClr val="tx1"/>
                </a:solidFill>
                <a:latin typeface="Comic Sans MS" panose="030F0702030302020204" pitchFamily="66" charset="0"/>
              </a:rPr>
              <a:t>High expectations are held for </a:t>
            </a:r>
            <a:r>
              <a:rPr lang="en-US" sz="1700" kern="1200" dirty="0" err="1">
                <a:solidFill>
                  <a:schemeClr val="tx1"/>
                </a:solidFill>
                <a:latin typeface="Comic Sans MS" panose="030F0702030302020204" pitchFamily="66" charset="0"/>
              </a:rPr>
              <a:t>behaviour</a:t>
            </a:r>
            <a:r>
              <a:rPr lang="en-US" sz="1700" kern="1200" dirty="0">
                <a:solidFill>
                  <a:schemeClr val="tx1"/>
                </a:solidFill>
                <a:latin typeface="Comic Sans MS" panose="030F0702030302020204" pitchFamily="66" charset="0"/>
              </a:rPr>
              <a:t>, particularly attention and listening</a:t>
            </a:r>
          </a:p>
          <a:p>
            <a:pPr marL="285750" indent="-285750">
              <a:lnSpc>
                <a:spcPct val="90000"/>
              </a:lnSpc>
              <a:buFontTx/>
              <a:buChar char="-"/>
            </a:pPr>
            <a:r>
              <a:rPr lang="en-US" sz="1700" kern="1200" dirty="0">
                <a:solidFill>
                  <a:schemeClr val="tx1"/>
                </a:solidFill>
                <a:latin typeface="Comic Sans MS" panose="030F0702030302020204" pitchFamily="66" charset="0"/>
              </a:rPr>
              <a:t>Punctuality </a:t>
            </a:r>
            <a:r>
              <a:rPr lang="en-US" sz="1700" dirty="0">
                <a:solidFill>
                  <a:schemeClr val="tx1"/>
                </a:solidFill>
                <a:latin typeface="Comic Sans MS" panose="030F0702030302020204" pitchFamily="66" charset="0"/>
              </a:rPr>
              <a:t>and full attendance is extremely</a:t>
            </a:r>
            <a:r>
              <a:rPr lang="en-US" sz="1700" kern="1200" dirty="0">
                <a:solidFill>
                  <a:schemeClr val="tx1"/>
                </a:solidFill>
                <a:latin typeface="Comic Sans MS" panose="030F0702030302020204" pitchFamily="66" charset="0"/>
              </a:rPr>
              <a:t> important</a:t>
            </a:r>
          </a:p>
          <a:p>
            <a:pPr marL="285750" indent="-285750">
              <a:lnSpc>
                <a:spcPct val="90000"/>
              </a:lnSpc>
              <a:buFontTx/>
              <a:buChar char="-"/>
            </a:pPr>
            <a:r>
              <a:rPr lang="en-US" sz="1700" kern="1200" dirty="0">
                <a:solidFill>
                  <a:schemeClr val="tx1"/>
                </a:solidFill>
                <a:latin typeface="Comic Sans MS" panose="030F0702030302020204" pitchFamily="66" charset="0"/>
              </a:rPr>
              <a:t>Positive reinforcement strategies are key</a:t>
            </a:r>
          </a:p>
          <a:p>
            <a:pPr marL="285750" indent="-285750">
              <a:lnSpc>
                <a:spcPct val="90000"/>
              </a:lnSpc>
              <a:buFontTx/>
              <a:buChar char="-"/>
            </a:pPr>
            <a:r>
              <a:rPr lang="en-US" sz="1700" kern="1200" dirty="0">
                <a:solidFill>
                  <a:schemeClr val="tx1"/>
                </a:solidFill>
                <a:latin typeface="Comic Sans MS" panose="030F0702030302020204" pitchFamily="66" charset="0"/>
              </a:rPr>
              <a:t>We use Dojo points and  Top 30 reward system to help reinforce positive </a:t>
            </a:r>
            <a:r>
              <a:rPr lang="en-US" sz="1700" kern="1200" dirty="0" err="1">
                <a:solidFill>
                  <a:schemeClr val="tx1"/>
                </a:solidFill>
                <a:latin typeface="Comic Sans MS" panose="030F0702030302020204" pitchFamily="66" charset="0"/>
              </a:rPr>
              <a:t>behaviour</a:t>
            </a:r>
            <a:r>
              <a:rPr lang="en-US" sz="1700" kern="1200" dirty="0">
                <a:solidFill>
                  <a:schemeClr val="tx1"/>
                </a:solidFill>
                <a:latin typeface="Comic Sans MS" panose="030F0702030302020204" pitchFamily="66" charset="0"/>
              </a:rPr>
              <a:t> and children have lots of opportunities to get stickers and prizes., with friendship and merit awards given at assembly</a:t>
            </a:r>
          </a:p>
          <a:p>
            <a:pPr marL="285750" indent="-285750">
              <a:lnSpc>
                <a:spcPct val="90000"/>
              </a:lnSpc>
              <a:buFontTx/>
              <a:buChar char="-"/>
            </a:pPr>
            <a:r>
              <a:rPr lang="en-US" sz="1700" kern="1200" dirty="0">
                <a:solidFill>
                  <a:schemeClr val="tx1"/>
                </a:solidFill>
                <a:latin typeface="Comic Sans MS" panose="030F0702030302020204" pitchFamily="66" charset="0"/>
              </a:rPr>
              <a:t>Open dialogue between home and school is essential.</a:t>
            </a:r>
          </a:p>
        </p:txBody>
      </p:sp>
      <p:pic>
        <p:nvPicPr>
          <p:cNvPr id="4" name="Picture 3">
            <a:extLst>
              <a:ext uri="{FF2B5EF4-FFF2-40B4-BE49-F238E27FC236}">
                <a16:creationId xmlns:a16="http://schemas.microsoft.com/office/drawing/2014/main" id="{5565E01F-1AF9-C8D6-1C67-2FC135081663}"/>
              </a:ext>
            </a:extLst>
          </p:cNvPr>
          <p:cNvPicPr>
            <a:picLocks noChangeAspect="1"/>
          </p:cNvPicPr>
          <p:nvPr/>
        </p:nvPicPr>
        <p:blipFill>
          <a:blip r:embed="rId2"/>
          <a:stretch>
            <a:fillRect/>
          </a:stretch>
        </p:blipFill>
        <p:spPr>
          <a:xfrm flipH="1">
            <a:off x="2592925" y="1459206"/>
            <a:ext cx="621402" cy="621402"/>
          </a:xfrm>
          <a:prstGeom prst="rect">
            <a:avLst/>
          </a:prstGeom>
        </p:spPr>
      </p:pic>
      <p:sp>
        <p:nvSpPr>
          <p:cNvPr id="5" name="Content Placeholder 2">
            <a:extLst>
              <a:ext uri="{FF2B5EF4-FFF2-40B4-BE49-F238E27FC236}">
                <a16:creationId xmlns:a16="http://schemas.microsoft.com/office/drawing/2014/main" id="{4310FDD4-5934-B6F4-1AD4-C79870DFB7AF}"/>
              </a:ext>
            </a:extLst>
          </p:cNvPr>
          <p:cNvSpPr txBox="1">
            <a:spLocks/>
          </p:cNvSpPr>
          <p:nvPr/>
        </p:nvSpPr>
        <p:spPr>
          <a:xfrm>
            <a:off x="5005240" y="1647038"/>
            <a:ext cx="6051449" cy="18931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2400" b="1" dirty="0">
                <a:solidFill>
                  <a:schemeClr val="accent1"/>
                </a:solidFill>
                <a:latin typeface="Bradley Hand ITC" panose="03070402050302030203" pitchFamily="66" charset="0"/>
              </a:rPr>
              <a:t>Special Needs</a:t>
            </a:r>
          </a:p>
          <a:p>
            <a:pPr marL="0" indent="0" algn="just">
              <a:lnSpc>
                <a:spcPct val="90000"/>
              </a:lnSpc>
              <a:buNone/>
            </a:pPr>
            <a:r>
              <a:rPr lang="en-US" sz="1600" kern="1200" dirty="0">
                <a:solidFill>
                  <a:schemeClr val="tx1"/>
                </a:solidFill>
                <a:latin typeface="Comic Sans MS" panose="030F0702030302020204" pitchFamily="66" charset="0"/>
              </a:rPr>
              <a:t>Children identified as requiring some level of support may have a Pre-Code Targeted plan or an IEP. SEN support is provided primarily in class, but some children may also benefit from additional support in the Rainbow Room.</a:t>
            </a:r>
            <a:endParaRPr lang="en-US" sz="1600" dirty="0">
              <a:solidFill>
                <a:schemeClr val="tx1"/>
              </a:solidFill>
              <a:latin typeface="Comic Sans MS" panose="030F0702030302020204" pitchFamily="66" charset="0"/>
            </a:endParaRPr>
          </a:p>
        </p:txBody>
      </p:sp>
      <p:pic>
        <p:nvPicPr>
          <p:cNvPr id="8" name="Picture 7">
            <a:extLst>
              <a:ext uri="{FF2B5EF4-FFF2-40B4-BE49-F238E27FC236}">
                <a16:creationId xmlns:a16="http://schemas.microsoft.com/office/drawing/2014/main" id="{517958C2-2482-2F4D-A8BC-0AD8EE031465}"/>
              </a:ext>
            </a:extLst>
          </p:cNvPr>
          <p:cNvPicPr>
            <a:picLocks noChangeAspect="1"/>
          </p:cNvPicPr>
          <p:nvPr/>
        </p:nvPicPr>
        <p:blipFill>
          <a:blip r:embed="rId3"/>
          <a:stretch>
            <a:fillRect/>
          </a:stretch>
        </p:blipFill>
        <p:spPr>
          <a:xfrm>
            <a:off x="7124612" y="1523021"/>
            <a:ext cx="987542" cy="493771"/>
          </a:xfrm>
          <a:prstGeom prst="rect">
            <a:avLst/>
          </a:prstGeom>
        </p:spPr>
      </p:pic>
      <p:sp>
        <p:nvSpPr>
          <p:cNvPr id="9" name="Content Placeholder 2">
            <a:extLst>
              <a:ext uri="{FF2B5EF4-FFF2-40B4-BE49-F238E27FC236}">
                <a16:creationId xmlns:a16="http://schemas.microsoft.com/office/drawing/2014/main" id="{942935D8-C5FD-5DA5-4990-D74C896214C9}"/>
              </a:ext>
            </a:extLst>
          </p:cNvPr>
          <p:cNvSpPr txBox="1">
            <a:spLocks/>
          </p:cNvSpPr>
          <p:nvPr/>
        </p:nvSpPr>
        <p:spPr>
          <a:xfrm>
            <a:off x="5005240" y="3814194"/>
            <a:ext cx="6051449" cy="189311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2800" b="1" kern="1200" dirty="0">
                <a:solidFill>
                  <a:srgbClr val="C00000"/>
                </a:solidFill>
                <a:latin typeface="Bradley Hand ITC" panose="03070402050302030203" pitchFamily="66" charset="0"/>
              </a:rPr>
              <a:t>Assessment</a:t>
            </a:r>
          </a:p>
          <a:p>
            <a:pPr marL="285750" indent="-285750">
              <a:lnSpc>
                <a:spcPct val="90000"/>
              </a:lnSpc>
              <a:buFontTx/>
              <a:buChar char="-"/>
            </a:pPr>
            <a:r>
              <a:rPr lang="en-US" sz="1900" dirty="0">
                <a:solidFill>
                  <a:schemeClr val="tx1"/>
                </a:solidFill>
                <a:latin typeface="Comic Sans MS" panose="030F0702030302020204" pitchFamily="66" charset="0"/>
              </a:rPr>
              <a:t>Continuous assessment takes place in class through our weekly assessments, teacher observations and regular summative assessments at the end of topics.</a:t>
            </a:r>
          </a:p>
          <a:p>
            <a:pPr marL="285750" indent="-285750">
              <a:lnSpc>
                <a:spcPct val="90000"/>
              </a:lnSpc>
              <a:buFontTx/>
              <a:buChar char="-"/>
            </a:pPr>
            <a:r>
              <a:rPr lang="en-US" sz="1900" kern="1200" dirty="0">
                <a:solidFill>
                  <a:schemeClr val="tx1"/>
                </a:solidFill>
                <a:latin typeface="Comic Sans MS" panose="030F0702030302020204" pitchFamily="66" charset="0"/>
              </a:rPr>
              <a:t>Progress in </a:t>
            </a:r>
            <a:r>
              <a:rPr lang="en-US" sz="1900" kern="1200" dirty="0" err="1">
                <a:solidFill>
                  <a:schemeClr val="tx1"/>
                </a:solidFill>
                <a:latin typeface="Comic Sans MS" panose="030F0702030302020204" pitchFamily="66" charset="0"/>
              </a:rPr>
              <a:t>Maths</a:t>
            </a:r>
            <a:r>
              <a:rPr lang="en-US" sz="1900" kern="1200" dirty="0">
                <a:solidFill>
                  <a:schemeClr val="tx1"/>
                </a:solidFill>
                <a:latin typeface="Comic Sans MS" panose="030F0702030302020204" pitchFamily="66" charset="0"/>
              </a:rPr>
              <a:t> / Progress in English assessments take place at the end of the year, beginning with P3.</a:t>
            </a:r>
          </a:p>
        </p:txBody>
      </p:sp>
      <p:pic>
        <p:nvPicPr>
          <p:cNvPr id="10" name="Picture 9">
            <a:extLst>
              <a:ext uri="{FF2B5EF4-FFF2-40B4-BE49-F238E27FC236}">
                <a16:creationId xmlns:a16="http://schemas.microsoft.com/office/drawing/2014/main" id="{EBE4A812-A612-47A2-7558-308AF186CFAF}"/>
              </a:ext>
            </a:extLst>
          </p:cNvPr>
          <p:cNvPicPr>
            <a:picLocks noChangeAspect="1"/>
          </p:cNvPicPr>
          <p:nvPr/>
        </p:nvPicPr>
        <p:blipFill>
          <a:blip r:embed="rId4"/>
          <a:stretch>
            <a:fillRect/>
          </a:stretch>
        </p:blipFill>
        <p:spPr>
          <a:xfrm>
            <a:off x="6916094" y="3348342"/>
            <a:ext cx="1404577" cy="931703"/>
          </a:xfrm>
          <a:prstGeom prst="rect">
            <a:avLst/>
          </a:prstGeom>
        </p:spPr>
      </p:pic>
    </p:spTree>
    <p:extLst>
      <p:ext uri="{BB962C8B-B14F-4D97-AF65-F5344CB8AC3E}">
        <p14:creationId xmlns:p14="http://schemas.microsoft.com/office/powerpoint/2010/main" val="376415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14" name="Group 7213">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15"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16"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217"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218"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219"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220"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221"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222"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223"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24"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25"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226"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228" name="Group 7227">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229"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230"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231"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232"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233"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234"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35"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36"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237"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238"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39"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40"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42" name="Rectangle 7241">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244"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D1EEB885-6451-4B8B-ADA0-79AC5165354D}"/>
              </a:ext>
            </a:extLst>
          </p:cNvPr>
          <p:cNvSpPr>
            <a:spLocks noGrp="1"/>
          </p:cNvSpPr>
          <p:nvPr>
            <p:ph type="title"/>
          </p:nvPr>
        </p:nvSpPr>
        <p:spPr>
          <a:xfrm>
            <a:off x="1898690" y="844510"/>
            <a:ext cx="3710018" cy="4169749"/>
          </a:xfrm>
        </p:spPr>
        <p:txBody>
          <a:bodyPr vert="horz" lIns="91440" tIns="45720" rIns="91440" bIns="45720" rtlCol="0" anchor="b">
            <a:noAutofit/>
          </a:bodyPr>
          <a:lstStyle/>
          <a:p>
            <a:r>
              <a:rPr lang="en-US" sz="6000" b="1" dirty="0">
                <a:solidFill>
                  <a:schemeClr val="accent1"/>
                </a:solidFill>
                <a:latin typeface="Bradley Hand ITC" panose="03070402050302030203" pitchFamily="66" charset="0"/>
              </a:rPr>
              <a:t>Thankyou</a:t>
            </a:r>
            <a:endParaRPr lang="en-US" sz="4400" b="1" dirty="0">
              <a:solidFill>
                <a:schemeClr val="accent1"/>
              </a:solidFill>
              <a:latin typeface="Bradley Hand ITC" panose="03070402050302030203" pitchFamily="66" charset="0"/>
            </a:endParaRPr>
          </a:p>
        </p:txBody>
      </p:sp>
      <p:pic>
        <p:nvPicPr>
          <p:cNvPr id="7170" name="Picture 2" descr="Back To School Clipart Images – Browse 22,779 Stock Photos, Vectors, and  Video | Adobe Stock">
            <a:extLst>
              <a:ext uri="{FF2B5EF4-FFF2-40B4-BE49-F238E27FC236}">
                <a16:creationId xmlns:a16="http://schemas.microsoft.com/office/drawing/2014/main" id="{40BDEFCE-A94B-4AD2-F141-0A0DD046E9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82" r="18055" b="1"/>
          <a:stretch/>
        </p:blipFill>
        <p:spPr bwMode="auto">
          <a:xfrm>
            <a:off x="6095998" y="-20965"/>
            <a:ext cx="6096002" cy="687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6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361120-B91A-AEF1-6484-61A5DD27951B}"/>
              </a:ext>
            </a:extLst>
          </p:cNvPr>
          <p:cNvSpPr>
            <a:spLocks noGrp="1"/>
          </p:cNvSpPr>
          <p:nvPr>
            <p:ph type="title"/>
          </p:nvPr>
        </p:nvSpPr>
        <p:spPr>
          <a:xfrm>
            <a:off x="1843391" y="624110"/>
            <a:ext cx="9383408" cy="1280890"/>
          </a:xfrm>
        </p:spPr>
        <p:txBody>
          <a:bodyPr>
            <a:normAutofit/>
          </a:bodyPr>
          <a:lstStyle/>
          <a:p>
            <a:r>
              <a:rPr lang="en-GB" sz="6000" dirty="0">
                <a:solidFill>
                  <a:schemeClr val="bg1"/>
                </a:solidFill>
                <a:latin typeface="Bradley Hand ITC" panose="03070402050302030203" pitchFamily="66" charset="0"/>
              </a:rPr>
              <a:t>Daily routine</a:t>
            </a:r>
          </a:p>
        </p:txBody>
      </p:sp>
      <p:sp>
        <p:nvSpPr>
          <p:cNvPr id="17"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Content Placeholder 2">
            <a:extLst>
              <a:ext uri="{FF2B5EF4-FFF2-40B4-BE49-F238E27FC236}">
                <a16:creationId xmlns:a16="http://schemas.microsoft.com/office/drawing/2014/main" id="{5A5E544E-586F-23A5-391B-D59E0BF27B1B}"/>
              </a:ext>
            </a:extLst>
          </p:cNvPr>
          <p:cNvGraphicFramePr>
            <a:graphicFrameLocks noGrp="1"/>
          </p:cNvGraphicFramePr>
          <p:nvPr>
            <p:ph idx="1"/>
            <p:extLst>
              <p:ext uri="{D42A27DB-BD31-4B8C-83A1-F6EECF244321}">
                <p14:modId xmlns:p14="http://schemas.microsoft.com/office/powerpoint/2010/main" val="85683208"/>
              </p:ext>
            </p:extLst>
          </p:nvPr>
        </p:nvGraphicFramePr>
        <p:xfrm>
          <a:off x="961012" y="2930804"/>
          <a:ext cx="10627608" cy="3303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79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60FF-2921-A6F2-65D2-2626048E6DB3}"/>
              </a:ext>
            </a:extLst>
          </p:cNvPr>
          <p:cNvSpPr>
            <a:spLocks noGrp="1"/>
          </p:cNvSpPr>
          <p:nvPr>
            <p:ph type="title"/>
          </p:nvPr>
        </p:nvSpPr>
        <p:spPr>
          <a:xfrm>
            <a:off x="2398199" y="344437"/>
            <a:ext cx="8911687" cy="1280890"/>
          </a:xfrm>
        </p:spPr>
        <p:txBody>
          <a:bodyPr>
            <a:normAutofit/>
          </a:bodyPr>
          <a:lstStyle/>
          <a:p>
            <a:r>
              <a:rPr lang="en-GB" sz="5400" b="1" dirty="0">
                <a:solidFill>
                  <a:schemeClr val="accent1"/>
                </a:solidFill>
                <a:latin typeface="Bradley Hand ITC" panose="03070402050302030203" pitchFamily="66" charset="0"/>
              </a:rPr>
              <a:t>Areas of learning</a:t>
            </a:r>
          </a:p>
        </p:txBody>
      </p:sp>
      <p:pic>
        <p:nvPicPr>
          <p:cNvPr id="4" name="Picture 2">
            <a:extLst>
              <a:ext uri="{FF2B5EF4-FFF2-40B4-BE49-F238E27FC236}">
                <a16:creationId xmlns:a16="http://schemas.microsoft.com/office/drawing/2014/main" id="{DBA7C7C1-B446-3C0C-FBEC-71DD2F4A2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187" y="3978243"/>
            <a:ext cx="13938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a:extLst>
              <a:ext uri="{FF2B5EF4-FFF2-40B4-BE49-F238E27FC236}">
                <a16:creationId xmlns:a16="http://schemas.microsoft.com/office/drawing/2014/main" id="{8EAC91D2-69E6-509F-09F4-C851207BCDDE}"/>
              </a:ext>
            </a:extLst>
          </p:cNvPr>
          <p:cNvSpPr txBox="1">
            <a:spLocks noChangeArrowheads="1"/>
          </p:cNvSpPr>
          <p:nvPr/>
        </p:nvSpPr>
        <p:spPr bwMode="auto">
          <a:xfrm>
            <a:off x="4537343" y="2146543"/>
            <a:ext cx="153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dirty="0">
                <a:solidFill>
                  <a:srgbClr val="33CC33"/>
                </a:solidFill>
                <a:latin typeface="Comic Sans MS" panose="030F0702030302020204" pitchFamily="66" charset="0"/>
              </a:rPr>
              <a:t>The Arts</a:t>
            </a:r>
          </a:p>
        </p:txBody>
      </p:sp>
      <p:sp>
        <p:nvSpPr>
          <p:cNvPr id="6" name="Text Box 5">
            <a:extLst>
              <a:ext uri="{FF2B5EF4-FFF2-40B4-BE49-F238E27FC236}">
                <a16:creationId xmlns:a16="http://schemas.microsoft.com/office/drawing/2014/main" id="{449C19DC-FCAF-06AE-0A4B-B947888AAFD9}"/>
              </a:ext>
            </a:extLst>
          </p:cNvPr>
          <p:cNvSpPr txBox="1">
            <a:spLocks noChangeArrowheads="1"/>
          </p:cNvSpPr>
          <p:nvPr/>
        </p:nvSpPr>
        <p:spPr bwMode="auto">
          <a:xfrm>
            <a:off x="8106312" y="1273934"/>
            <a:ext cx="348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b="1" dirty="0">
                <a:solidFill>
                  <a:srgbClr val="FF66CC"/>
                </a:solidFill>
                <a:latin typeface="Comic Sans MS" panose="030F0702030302020204" pitchFamily="66" charset="0"/>
              </a:rPr>
              <a:t>Language and Literacy</a:t>
            </a:r>
          </a:p>
        </p:txBody>
      </p:sp>
      <p:sp>
        <p:nvSpPr>
          <p:cNvPr id="7" name="Text Box 6">
            <a:extLst>
              <a:ext uri="{FF2B5EF4-FFF2-40B4-BE49-F238E27FC236}">
                <a16:creationId xmlns:a16="http://schemas.microsoft.com/office/drawing/2014/main" id="{08FFE001-D16A-2234-E699-4CBBCAE06518}"/>
              </a:ext>
            </a:extLst>
          </p:cNvPr>
          <p:cNvSpPr txBox="1">
            <a:spLocks noChangeArrowheads="1"/>
          </p:cNvSpPr>
          <p:nvPr/>
        </p:nvSpPr>
        <p:spPr bwMode="auto">
          <a:xfrm>
            <a:off x="10453687" y="5316538"/>
            <a:ext cx="13430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dirty="0">
                <a:solidFill>
                  <a:srgbClr val="FF9900"/>
                </a:solidFill>
                <a:latin typeface="Comic Sans MS" panose="030F0702030302020204" pitchFamily="66" charset="0"/>
              </a:rPr>
              <a:t>World </a:t>
            </a:r>
          </a:p>
          <a:p>
            <a:pPr algn="ctr" eaLnBrk="1" hangingPunct="1">
              <a:spcBef>
                <a:spcPct val="0"/>
              </a:spcBef>
              <a:buFontTx/>
              <a:buNone/>
            </a:pPr>
            <a:r>
              <a:rPr lang="en-GB" altLang="en-US" sz="2400" b="1" dirty="0">
                <a:solidFill>
                  <a:srgbClr val="FF9900"/>
                </a:solidFill>
                <a:latin typeface="Comic Sans MS" panose="030F0702030302020204" pitchFamily="66" charset="0"/>
              </a:rPr>
              <a:t>Around </a:t>
            </a:r>
          </a:p>
          <a:p>
            <a:pPr algn="ctr" eaLnBrk="1" hangingPunct="1">
              <a:spcBef>
                <a:spcPct val="0"/>
              </a:spcBef>
              <a:buFontTx/>
              <a:buNone/>
            </a:pPr>
            <a:r>
              <a:rPr lang="en-GB" altLang="en-US" sz="2400" b="1" dirty="0">
                <a:solidFill>
                  <a:srgbClr val="FF9900"/>
                </a:solidFill>
                <a:latin typeface="Comic Sans MS" panose="030F0702030302020204" pitchFamily="66" charset="0"/>
              </a:rPr>
              <a:t>Us</a:t>
            </a:r>
          </a:p>
        </p:txBody>
      </p:sp>
      <p:sp>
        <p:nvSpPr>
          <p:cNvPr id="8" name="Text Box 7">
            <a:extLst>
              <a:ext uri="{FF2B5EF4-FFF2-40B4-BE49-F238E27FC236}">
                <a16:creationId xmlns:a16="http://schemas.microsoft.com/office/drawing/2014/main" id="{ADF3653C-0463-74F5-A4DD-444C7A918340}"/>
              </a:ext>
            </a:extLst>
          </p:cNvPr>
          <p:cNvSpPr txBox="1">
            <a:spLocks noChangeArrowheads="1"/>
          </p:cNvSpPr>
          <p:nvPr/>
        </p:nvSpPr>
        <p:spPr bwMode="auto">
          <a:xfrm>
            <a:off x="381000" y="1484313"/>
            <a:ext cx="212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dirty="0">
                <a:solidFill>
                  <a:srgbClr val="993366"/>
                </a:solidFill>
                <a:latin typeface="Comic Sans MS" panose="030F0702030302020204" pitchFamily="66" charset="0"/>
              </a:rPr>
              <a:t>Mathematics and Numeracy</a:t>
            </a:r>
          </a:p>
        </p:txBody>
      </p:sp>
      <p:sp>
        <p:nvSpPr>
          <p:cNvPr id="9" name="Text Box 9">
            <a:extLst>
              <a:ext uri="{FF2B5EF4-FFF2-40B4-BE49-F238E27FC236}">
                <a16:creationId xmlns:a16="http://schemas.microsoft.com/office/drawing/2014/main" id="{9D6B4FD1-D057-582D-1746-77C4EE6369B9}"/>
              </a:ext>
            </a:extLst>
          </p:cNvPr>
          <p:cNvSpPr txBox="1">
            <a:spLocks noChangeArrowheads="1"/>
          </p:cNvSpPr>
          <p:nvPr/>
        </p:nvSpPr>
        <p:spPr bwMode="auto">
          <a:xfrm>
            <a:off x="5375146" y="5689050"/>
            <a:ext cx="2074862"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dirty="0">
                <a:solidFill>
                  <a:schemeClr val="accent2"/>
                </a:solidFill>
                <a:latin typeface="Comic Sans MS" panose="030F0702030302020204" pitchFamily="66" charset="0"/>
              </a:rPr>
              <a:t>PDMU/RE</a:t>
            </a:r>
          </a:p>
          <a:p>
            <a:pPr algn="ctr" eaLnBrk="1" hangingPunct="1">
              <a:spcBef>
                <a:spcPct val="0"/>
              </a:spcBef>
              <a:buFontTx/>
              <a:buNone/>
            </a:pPr>
            <a:endParaRPr lang="en-GB" altLang="en-US" b="1" dirty="0">
              <a:solidFill>
                <a:schemeClr val="accent2"/>
              </a:solidFill>
              <a:latin typeface="Comic Sans MS" panose="030F0702030302020204" pitchFamily="66" charset="0"/>
            </a:endParaRPr>
          </a:p>
        </p:txBody>
      </p:sp>
      <p:pic>
        <p:nvPicPr>
          <p:cNvPr id="10" name="Picture 12">
            <a:extLst>
              <a:ext uri="{FF2B5EF4-FFF2-40B4-BE49-F238E27FC236}">
                <a16:creationId xmlns:a16="http://schemas.microsoft.com/office/drawing/2014/main" id="{F2911412-4B53-AD39-4215-4BA52F4CA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718" y="1618262"/>
            <a:ext cx="13906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a:extLst>
              <a:ext uri="{FF2B5EF4-FFF2-40B4-BE49-F238E27FC236}">
                <a16:creationId xmlns:a16="http://schemas.microsoft.com/office/drawing/2014/main" id="{389B3044-5643-4234-00A7-C7BEB9345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09800"/>
            <a:ext cx="47783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a:extLst>
              <a:ext uri="{FF2B5EF4-FFF2-40B4-BE49-F238E27FC236}">
                <a16:creationId xmlns:a16="http://schemas.microsoft.com/office/drawing/2014/main" id="{0520A006-C038-02E9-AE3D-D7EF31999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14600" y="1676400"/>
            <a:ext cx="47148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a:extLst>
              <a:ext uri="{FF2B5EF4-FFF2-40B4-BE49-F238E27FC236}">
                <a16:creationId xmlns:a16="http://schemas.microsoft.com/office/drawing/2014/main" id="{DF63ED55-CF58-A9FD-CBC8-9A660EA08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200" y="1684337"/>
            <a:ext cx="1462088"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9">
            <a:extLst>
              <a:ext uri="{FF2B5EF4-FFF2-40B4-BE49-F238E27FC236}">
                <a16:creationId xmlns:a16="http://schemas.microsoft.com/office/drawing/2014/main" id="{F96EDA15-4501-3883-DACE-D66F04B1A8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5800" y="5218907"/>
            <a:ext cx="1343025"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2" descr="BD00114_">
            <a:extLst>
              <a:ext uri="{FF2B5EF4-FFF2-40B4-BE49-F238E27FC236}">
                <a16:creationId xmlns:a16="http://schemas.microsoft.com/office/drawing/2014/main" id="{EAF1F30E-9475-CD69-C182-F777D8EEDB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6014" y="5348288"/>
            <a:ext cx="407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3">
            <a:extLst>
              <a:ext uri="{FF2B5EF4-FFF2-40B4-BE49-F238E27FC236}">
                <a16:creationId xmlns:a16="http://schemas.microsoft.com/office/drawing/2014/main" id="{56A21104-AC90-F718-0334-C60FFF63C875}"/>
              </a:ext>
            </a:extLst>
          </p:cNvPr>
          <p:cNvSpPr txBox="1">
            <a:spLocks noChangeArrowheads="1"/>
          </p:cNvSpPr>
          <p:nvPr/>
        </p:nvSpPr>
        <p:spPr bwMode="auto">
          <a:xfrm>
            <a:off x="1840575" y="4527389"/>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a:solidFill>
                  <a:srgbClr val="FF3300"/>
                </a:solidFill>
                <a:latin typeface="Comic Sans MS" panose="030F0702030302020204" pitchFamily="66" charset="0"/>
              </a:rPr>
              <a:t>ICT</a:t>
            </a:r>
          </a:p>
        </p:txBody>
      </p:sp>
      <p:pic>
        <p:nvPicPr>
          <p:cNvPr id="17" name="Picture 24" descr="j0205582">
            <a:extLst>
              <a:ext uri="{FF2B5EF4-FFF2-40B4-BE49-F238E27FC236}">
                <a16:creationId xmlns:a16="http://schemas.microsoft.com/office/drawing/2014/main" id="{EED63BF1-C7A6-A829-75C8-B23F982E6E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3961" y="5040816"/>
            <a:ext cx="122396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6">
            <a:extLst>
              <a:ext uri="{FF2B5EF4-FFF2-40B4-BE49-F238E27FC236}">
                <a16:creationId xmlns:a16="http://schemas.microsoft.com/office/drawing/2014/main" id="{2F7D379E-0F29-E3B3-3182-48B8893DF776}"/>
              </a:ext>
            </a:extLst>
          </p:cNvPr>
          <p:cNvSpPr txBox="1">
            <a:spLocks noChangeArrowheads="1"/>
          </p:cNvSpPr>
          <p:nvPr/>
        </p:nvSpPr>
        <p:spPr bwMode="auto">
          <a:xfrm>
            <a:off x="4251988" y="3705064"/>
            <a:ext cx="2160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a:solidFill>
                  <a:srgbClr val="9900FF"/>
                </a:solidFill>
                <a:latin typeface="Comic Sans MS" panose="030F0702030302020204" pitchFamily="66" charset="0"/>
              </a:rPr>
              <a:t>Physical Education</a:t>
            </a:r>
          </a:p>
        </p:txBody>
      </p:sp>
      <p:pic>
        <p:nvPicPr>
          <p:cNvPr id="19" name="Picture 27" descr="j0301480">
            <a:extLst>
              <a:ext uri="{FF2B5EF4-FFF2-40B4-BE49-F238E27FC236}">
                <a16:creationId xmlns:a16="http://schemas.microsoft.com/office/drawing/2014/main" id="{0F571F95-51C5-CD22-550E-9F2CC31972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6314" y="3620926"/>
            <a:ext cx="11525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7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B666-35DC-D310-FC83-1DDBDEEB1A81}"/>
              </a:ext>
            </a:extLst>
          </p:cNvPr>
          <p:cNvSpPr>
            <a:spLocks noGrp="1"/>
          </p:cNvSpPr>
          <p:nvPr>
            <p:ph type="title"/>
          </p:nvPr>
        </p:nvSpPr>
        <p:spPr/>
        <p:txBody>
          <a:bodyPr>
            <a:normAutofit/>
          </a:bodyPr>
          <a:lstStyle/>
          <a:p>
            <a:r>
              <a:rPr lang="en-GB" altLang="en-US" sz="4800" b="1" dirty="0">
                <a:solidFill>
                  <a:schemeClr val="accent5">
                    <a:lumMod val="50000"/>
                  </a:schemeClr>
                </a:solidFill>
                <a:latin typeface="Bradley Hand ITC" panose="03070402050302030203" pitchFamily="66" charset="0"/>
              </a:rPr>
              <a:t>Activity Based Learning</a:t>
            </a:r>
            <a:endParaRPr lang="en-GB" sz="4800" dirty="0">
              <a:solidFill>
                <a:schemeClr val="accent5">
                  <a:lumMod val="50000"/>
                </a:schemeClr>
              </a:solidFill>
              <a:latin typeface="Bradley Hand ITC" panose="03070402050302030203" pitchFamily="66" charset="0"/>
            </a:endParaRPr>
          </a:p>
        </p:txBody>
      </p:sp>
      <p:sp>
        <p:nvSpPr>
          <p:cNvPr id="3" name="Content Placeholder 2">
            <a:extLst>
              <a:ext uri="{FF2B5EF4-FFF2-40B4-BE49-F238E27FC236}">
                <a16:creationId xmlns:a16="http://schemas.microsoft.com/office/drawing/2014/main" id="{4A7FC28E-1BFC-F78E-1B56-1B1CF1FA423F}"/>
              </a:ext>
            </a:extLst>
          </p:cNvPr>
          <p:cNvSpPr>
            <a:spLocks noGrp="1"/>
          </p:cNvSpPr>
          <p:nvPr>
            <p:ph idx="1"/>
          </p:nvPr>
        </p:nvSpPr>
        <p:spPr/>
        <p:txBody>
          <a:bodyPr>
            <a:normAutofit lnSpcReduction="10000"/>
          </a:bodyPr>
          <a:lstStyle/>
          <a:p>
            <a:pPr marL="285750" indent="-285750">
              <a:buFontTx/>
              <a:buChar char="-"/>
            </a:pPr>
            <a:r>
              <a:rPr lang="en-GB" sz="2000" dirty="0">
                <a:latin typeface="Comic Sans MS" panose="030F0702030302020204" pitchFamily="66" charset="0"/>
              </a:rPr>
              <a:t>Learning through structured play and activities is still essential in Key Stage 1.</a:t>
            </a:r>
          </a:p>
          <a:p>
            <a:pPr marL="285750" indent="-285750">
              <a:buFontTx/>
              <a:buChar char="-"/>
            </a:pPr>
            <a:r>
              <a:rPr lang="en-GB" sz="2000" dirty="0">
                <a:latin typeface="Comic Sans MS" panose="030F0702030302020204" pitchFamily="66" charset="0"/>
              </a:rPr>
              <a:t>Literacy, Numeracy, World Around Us, STEM and ICT are developed through ABL.</a:t>
            </a:r>
          </a:p>
          <a:p>
            <a:pPr marL="285750" indent="-285750">
              <a:buFontTx/>
              <a:buChar char="-"/>
            </a:pPr>
            <a:r>
              <a:rPr lang="en-GB" sz="2000" dirty="0">
                <a:latin typeface="Comic Sans MS" panose="030F0702030302020204" pitchFamily="66" charset="0"/>
              </a:rPr>
              <a:t>A love of learning fostered through fun and engaging activities that suit a wide range of learners.</a:t>
            </a:r>
          </a:p>
          <a:p>
            <a:pPr marL="285750" indent="-285750">
              <a:buFontTx/>
              <a:buChar char="-"/>
            </a:pPr>
            <a:r>
              <a:rPr lang="en-GB" sz="2000" dirty="0">
                <a:latin typeface="Comic Sans MS" panose="030F0702030302020204" pitchFamily="66" charset="0"/>
              </a:rPr>
              <a:t>Children will learn to take risks, to explore, to test and to collaborate.</a:t>
            </a:r>
          </a:p>
          <a:p>
            <a:pPr marL="285750" indent="-285750">
              <a:buFontTx/>
              <a:buChar char="-"/>
            </a:pPr>
            <a:r>
              <a:rPr lang="en-GB" sz="2000" dirty="0">
                <a:latin typeface="Comic Sans MS" panose="030F0702030302020204" pitchFamily="66" charset="0"/>
              </a:rPr>
              <a:t>There are opportunities for differentiation in all activities.</a:t>
            </a:r>
          </a:p>
          <a:p>
            <a:pPr marL="285750" indent="-285750">
              <a:buFontTx/>
              <a:buChar char="-"/>
            </a:pPr>
            <a:r>
              <a:rPr lang="en-GB" sz="2000" dirty="0">
                <a:latin typeface="Comic Sans MS" panose="030F0702030302020204" pitchFamily="66" charset="0"/>
              </a:rPr>
              <a:t>Activities can include ICT games, construction tasks, drawing and writing tasks, reading, problem solving, collaborative games and so much more!</a:t>
            </a:r>
          </a:p>
          <a:p>
            <a:pPr marL="0" indent="0">
              <a:buNone/>
            </a:pPr>
            <a:endParaRPr lang="en-GB" dirty="0"/>
          </a:p>
        </p:txBody>
      </p:sp>
    </p:spTree>
    <p:extLst>
      <p:ext uri="{BB962C8B-B14F-4D97-AF65-F5344CB8AC3E}">
        <p14:creationId xmlns:p14="http://schemas.microsoft.com/office/powerpoint/2010/main" val="317231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FA18-7A83-2021-B00F-2869287118D9}"/>
              </a:ext>
            </a:extLst>
          </p:cNvPr>
          <p:cNvSpPr>
            <a:spLocks noGrp="1"/>
          </p:cNvSpPr>
          <p:nvPr>
            <p:ph type="title"/>
          </p:nvPr>
        </p:nvSpPr>
        <p:spPr>
          <a:xfrm>
            <a:off x="4645660" y="0"/>
            <a:ext cx="8911687" cy="1280890"/>
          </a:xfrm>
        </p:spPr>
        <p:txBody>
          <a:bodyPr>
            <a:normAutofit/>
          </a:bodyPr>
          <a:lstStyle/>
          <a:p>
            <a:r>
              <a:rPr lang="en-GB" sz="6000" b="1" dirty="0">
                <a:solidFill>
                  <a:schemeClr val="accent1"/>
                </a:solidFill>
                <a:latin typeface="Bradley Hand ITC" panose="03070402050302030203" pitchFamily="66" charset="0"/>
              </a:rPr>
              <a:t>Literacy</a:t>
            </a:r>
          </a:p>
        </p:txBody>
      </p:sp>
      <p:sp>
        <p:nvSpPr>
          <p:cNvPr id="4" name="Text Box 30">
            <a:extLst>
              <a:ext uri="{FF2B5EF4-FFF2-40B4-BE49-F238E27FC236}">
                <a16:creationId xmlns:a16="http://schemas.microsoft.com/office/drawing/2014/main" id="{16D19A1E-67A0-D3D0-F261-4C53146E3A69}"/>
              </a:ext>
            </a:extLst>
          </p:cNvPr>
          <p:cNvSpPr txBox="1">
            <a:spLocks noChangeArrowheads="1"/>
          </p:cNvSpPr>
          <p:nvPr/>
        </p:nvSpPr>
        <p:spPr bwMode="auto">
          <a:xfrm>
            <a:off x="539816" y="1614264"/>
            <a:ext cx="3931913" cy="5078313"/>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GB" altLang="en-US" b="1" dirty="0">
                <a:solidFill>
                  <a:srgbClr val="00B050"/>
                </a:solidFill>
                <a:latin typeface="Comic Sans MS" panose="030F0702030302020204" pitchFamily="66" charset="0"/>
              </a:rPr>
              <a:t>Modelled, Shared, Guided, and Independent Reading</a:t>
            </a:r>
          </a:p>
          <a:p>
            <a:pPr eaLnBrk="1" hangingPunct="1">
              <a:spcBef>
                <a:spcPct val="50000"/>
              </a:spcBef>
              <a:defRPr/>
            </a:pPr>
            <a:r>
              <a:rPr lang="en-GB" altLang="en-US" sz="1600" dirty="0">
                <a:solidFill>
                  <a:srgbClr val="00B050"/>
                </a:solidFill>
                <a:latin typeface="Comic Sans MS" panose="030F0702030302020204" pitchFamily="66" charset="0"/>
              </a:rPr>
              <a:t>Related Activities linked to Oxford Reading and reading schemes include;</a:t>
            </a:r>
          </a:p>
          <a:p>
            <a:pPr eaLnBrk="1" hangingPunct="1">
              <a:spcBef>
                <a:spcPct val="50000"/>
              </a:spcBef>
              <a:buFontTx/>
              <a:buChar char="•"/>
              <a:defRPr/>
            </a:pPr>
            <a:r>
              <a:rPr lang="en-GB" altLang="en-US" sz="1600" dirty="0">
                <a:solidFill>
                  <a:srgbClr val="00B050"/>
                </a:solidFill>
                <a:latin typeface="Comic Sans MS" panose="030F0702030302020204" pitchFamily="66" charset="0"/>
              </a:rPr>
              <a:t>Sequencing words, sentences and stories</a:t>
            </a:r>
          </a:p>
          <a:p>
            <a:pPr eaLnBrk="1" hangingPunct="1">
              <a:spcBef>
                <a:spcPct val="50000"/>
              </a:spcBef>
              <a:buFontTx/>
              <a:buChar char="•"/>
              <a:defRPr/>
            </a:pPr>
            <a:r>
              <a:rPr lang="en-GB" altLang="en-US" sz="1600" dirty="0">
                <a:solidFill>
                  <a:srgbClr val="00B050"/>
                </a:solidFill>
                <a:latin typeface="Comic Sans MS" panose="030F0702030302020204" pitchFamily="66" charset="0"/>
              </a:rPr>
              <a:t>Labelling diagrams</a:t>
            </a:r>
          </a:p>
          <a:p>
            <a:pPr eaLnBrk="1" hangingPunct="1">
              <a:spcBef>
                <a:spcPct val="50000"/>
              </a:spcBef>
              <a:buFontTx/>
              <a:buChar char="•"/>
              <a:defRPr/>
            </a:pPr>
            <a:r>
              <a:rPr lang="en-GB" altLang="en-US" sz="1600" dirty="0">
                <a:solidFill>
                  <a:srgbClr val="00B050"/>
                </a:solidFill>
                <a:latin typeface="Comic Sans MS" panose="030F0702030302020204" pitchFamily="66" charset="0"/>
              </a:rPr>
              <a:t>Word decoding</a:t>
            </a:r>
          </a:p>
          <a:p>
            <a:pPr eaLnBrk="1" hangingPunct="1">
              <a:spcBef>
                <a:spcPct val="50000"/>
              </a:spcBef>
              <a:buFontTx/>
              <a:buChar char="•"/>
              <a:defRPr/>
            </a:pPr>
            <a:r>
              <a:rPr lang="en-GB" altLang="en-US" sz="1600" dirty="0">
                <a:solidFill>
                  <a:srgbClr val="00B050"/>
                </a:solidFill>
                <a:latin typeface="Comic Sans MS" panose="030F0702030302020204" pitchFamily="66" charset="0"/>
              </a:rPr>
              <a:t> Close Procedures</a:t>
            </a:r>
          </a:p>
          <a:p>
            <a:pPr eaLnBrk="1" hangingPunct="1">
              <a:spcBef>
                <a:spcPct val="50000"/>
              </a:spcBef>
              <a:buFontTx/>
              <a:buChar char="•"/>
              <a:defRPr/>
            </a:pPr>
            <a:r>
              <a:rPr lang="en-GB" altLang="en-US" sz="1600" dirty="0">
                <a:solidFill>
                  <a:srgbClr val="00B050"/>
                </a:solidFill>
                <a:latin typeface="Comic Sans MS" panose="030F0702030302020204" pitchFamily="66" charset="0"/>
              </a:rPr>
              <a:t>Questions and answers </a:t>
            </a:r>
          </a:p>
          <a:p>
            <a:pPr eaLnBrk="1" hangingPunct="1">
              <a:spcBef>
                <a:spcPct val="50000"/>
              </a:spcBef>
              <a:buFontTx/>
              <a:buChar char="•"/>
              <a:defRPr/>
            </a:pPr>
            <a:r>
              <a:rPr lang="en-GB" altLang="en-US" sz="1600" dirty="0">
                <a:solidFill>
                  <a:srgbClr val="00B050"/>
                </a:solidFill>
                <a:latin typeface="Comic Sans MS" panose="030F0702030302020204" pitchFamily="66" charset="0"/>
              </a:rPr>
              <a:t>Crosswords</a:t>
            </a:r>
          </a:p>
          <a:p>
            <a:pPr eaLnBrk="1" hangingPunct="1">
              <a:spcBef>
                <a:spcPct val="50000"/>
              </a:spcBef>
              <a:buFontTx/>
              <a:buChar char="•"/>
              <a:defRPr/>
            </a:pPr>
            <a:r>
              <a:rPr lang="en-GB" altLang="en-US" sz="1600" dirty="0">
                <a:solidFill>
                  <a:srgbClr val="00B050"/>
                </a:solidFill>
                <a:latin typeface="Comic Sans MS" panose="030F0702030302020204" pitchFamily="66" charset="0"/>
              </a:rPr>
              <a:t> Word searches (Nouns, verbs and adjectives)</a:t>
            </a:r>
          </a:p>
          <a:p>
            <a:pPr eaLnBrk="1" hangingPunct="1">
              <a:spcBef>
                <a:spcPct val="50000"/>
              </a:spcBef>
              <a:buFontTx/>
              <a:buChar char="•"/>
              <a:defRPr/>
            </a:pPr>
            <a:r>
              <a:rPr lang="en-GB" altLang="en-US" sz="1600" dirty="0">
                <a:solidFill>
                  <a:srgbClr val="00B050"/>
                </a:solidFill>
                <a:latin typeface="Comic Sans MS" panose="030F0702030302020204" pitchFamily="66" charset="0"/>
              </a:rPr>
              <a:t>Syllable work</a:t>
            </a:r>
          </a:p>
          <a:p>
            <a:pPr eaLnBrk="1" hangingPunct="1">
              <a:spcBef>
                <a:spcPct val="50000"/>
              </a:spcBef>
              <a:buFontTx/>
              <a:buChar char="•"/>
              <a:defRPr/>
            </a:pPr>
            <a:r>
              <a:rPr lang="en-GB" altLang="en-US" sz="1600" dirty="0">
                <a:solidFill>
                  <a:srgbClr val="00B050"/>
                </a:solidFill>
                <a:latin typeface="Comic Sans MS" panose="030F0702030302020204" pitchFamily="66" charset="0"/>
              </a:rPr>
              <a:t>All forms of Punctuation </a:t>
            </a:r>
          </a:p>
        </p:txBody>
      </p:sp>
      <p:sp>
        <p:nvSpPr>
          <p:cNvPr id="5" name="TextBox 18">
            <a:extLst>
              <a:ext uri="{FF2B5EF4-FFF2-40B4-BE49-F238E27FC236}">
                <a16:creationId xmlns:a16="http://schemas.microsoft.com/office/drawing/2014/main" id="{5C38840B-B92D-15CE-002A-E6ECE73B0F5B}"/>
              </a:ext>
            </a:extLst>
          </p:cNvPr>
          <p:cNvSpPr txBox="1">
            <a:spLocks noChangeArrowheads="1"/>
          </p:cNvSpPr>
          <p:nvPr/>
        </p:nvSpPr>
        <p:spPr bwMode="auto">
          <a:xfrm>
            <a:off x="4715037" y="3075556"/>
            <a:ext cx="3079005" cy="2800767"/>
          </a:xfrm>
          <a:prstGeom prst="rect">
            <a:avLst/>
          </a:prstGeom>
          <a:solidFill>
            <a:schemeClr val="accent3">
              <a:lumMod val="20000"/>
              <a:lumOff val="8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GB" altLang="en-US" sz="1600" dirty="0">
                <a:solidFill>
                  <a:schemeClr val="accent1"/>
                </a:solidFill>
                <a:latin typeface="Comic Sans MS" panose="030F0702030302020204" pitchFamily="66" charset="0"/>
              </a:rPr>
              <a:t>Class, group and partner</a:t>
            </a:r>
          </a:p>
          <a:p>
            <a:pPr eaLnBrk="1" hangingPunct="1">
              <a:spcBef>
                <a:spcPct val="0"/>
              </a:spcBef>
              <a:buFontTx/>
              <a:buNone/>
            </a:pPr>
            <a:r>
              <a:rPr lang="en-GB" altLang="en-US" sz="1600" dirty="0">
                <a:solidFill>
                  <a:schemeClr val="accent1"/>
                </a:solidFill>
                <a:latin typeface="Comic Sans MS" panose="030F0702030302020204" pitchFamily="66" charset="0"/>
              </a:rPr>
              <a:t>discussions</a:t>
            </a:r>
          </a:p>
          <a:p>
            <a:pPr eaLnBrk="1" hangingPunct="1">
              <a:spcBef>
                <a:spcPct val="0"/>
              </a:spcBef>
            </a:pPr>
            <a:r>
              <a:rPr lang="en-GB" altLang="en-US" sz="1600" dirty="0">
                <a:solidFill>
                  <a:schemeClr val="accent1"/>
                </a:solidFill>
                <a:latin typeface="Comic Sans MS" panose="030F0702030302020204" pitchFamily="66" charset="0"/>
              </a:rPr>
              <a:t>Question and answer sessions</a:t>
            </a:r>
          </a:p>
          <a:p>
            <a:pPr eaLnBrk="1" hangingPunct="1">
              <a:spcBef>
                <a:spcPct val="0"/>
              </a:spcBef>
            </a:pPr>
            <a:r>
              <a:rPr lang="en-GB" altLang="en-US" sz="1600" dirty="0">
                <a:solidFill>
                  <a:schemeClr val="accent1"/>
                </a:solidFill>
                <a:latin typeface="Comic Sans MS" panose="030F0702030302020204" pitchFamily="66" charset="0"/>
              </a:rPr>
              <a:t>Reporting to different audiences</a:t>
            </a:r>
          </a:p>
          <a:p>
            <a:pPr eaLnBrk="1" hangingPunct="1">
              <a:spcBef>
                <a:spcPct val="0"/>
              </a:spcBef>
            </a:pPr>
            <a:r>
              <a:rPr lang="en-GB" altLang="en-US" sz="1600" dirty="0">
                <a:solidFill>
                  <a:schemeClr val="accent1"/>
                </a:solidFill>
                <a:latin typeface="Comic Sans MS" panose="030F0702030302020204" pitchFamily="66" charset="0"/>
              </a:rPr>
              <a:t>Role play (PDMU)</a:t>
            </a:r>
          </a:p>
          <a:p>
            <a:pPr eaLnBrk="1" hangingPunct="1">
              <a:spcBef>
                <a:spcPct val="0"/>
              </a:spcBef>
            </a:pPr>
            <a:r>
              <a:rPr lang="en-GB" altLang="en-US" sz="1600" dirty="0">
                <a:solidFill>
                  <a:schemeClr val="accent1"/>
                </a:solidFill>
                <a:latin typeface="Comic Sans MS" panose="030F0702030302020204" pitchFamily="66" charset="0"/>
              </a:rPr>
              <a:t>Drama</a:t>
            </a:r>
          </a:p>
          <a:p>
            <a:pPr eaLnBrk="1" hangingPunct="1">
              <a:spcBef>
                <a:spcPct val="0"/>
              </a:spcBef>
            </a:pPr>
            <a:r>
              <a:rPr lang="en-GB" altLang="en-US" sz="1600" dirty="0">
                <a:solidFill>
                  <a:schemeClr val="accent1"/>
                </a:solidFill>
                <a:latin typeface="Comic Sans MS" panose="030F0702030302020204" pitchFamily="66" charset="0"/>
              </a:rPr>
              <a:t>Assemblies</a:t>
            </a:r>
          </a:p>
          <a:p>
            <a:pPr eaLnBrk="1" hangingPunct="1">
              <a:spcBef>
                <a:spcPct val="0"/>
              </a:spcBef>
            </a:pPr>
            <a:r>
              <a:rPr lang="en-GB" altLang="en-US" sz="1600" dirty="0">
                <a:solidFill>
                  <a:schemeClr val="accent1"/>
                </a:solidFill>
                <a:latin typeface="Comic Sans MS" panose="030F0702030302020204" pitchFamily="66" charset="0"/>
              </a:rPr>
              <a:t>Connected Learning activities</a:t>
            </a:r>
          </a:p>
          <a:p>
            <a:pPr eaLnBrk="1" hangingPunct="1">
              <a:spcBef>
                <a:spcPct val="0"/>
              </a:spcBef>
            </a:pPr>
            <a:r>
              <a:rPr lang="en-GB" altLang="en-US" sz="1600" dirty="0">
                <a:solidFill>
                  <a:schemeClr val="accent1"/>
                </a:solidFill>
                <a:latin typeface="Comic Sans MS" panose="030F0702030302020204" pitchFamily="66" charset="0"/>
              </a:rPr>
              <a:t>Circle Time</a:t>
            </a:r>
          </a:p>
          <a:p>
            <a:pPr eaLnBrk="1" hangingPunct="1">
              <a:spcBef>
                <a:spcPct val="0"/>
              </a:spcBef>
            </a:pPr>
            <a:r>
              <a:rPr lang="en-GB" altLang="en-US" sz="1600" dirty="0">
                <a:solidFill>
                  <a:schemeClr val="accent1"/>
                </a:solidFill>
                <a:latin typeface="Comic Sans MS" panose="030F0702030302020204" pitchFamily="66" charset="0"/>
              </a:rPr>
              <a:t>WAU topics discussions</a:t>
            </a:r>
          </a:p>
        </p:txBody>
      </p:sp>
      <p:sp>
        <p:nvSpPr>
          <p:cNvPr id="6" name="TextBox 19">
            <a:extLst>
              <a:ext uri="{FF2B5EF4-FFF2-40B4-BE49-F238E27FC236}">
                <a16:creationId xmlns:a16="http://schemas.microsoft.com/office/drawing/2014/main" id="{AE283330-6F8E-2023-776F-10908DCDF0C5}"/>
              </a:ext>
            </a:extLst>
          </p:cNvPr>
          <p:cNvSpPr txBox="1">
            <a:spLocks noChangeArrowheads="1"/>
          </p:cNvSpPr>
          <p:nvPr/>
        </p:nvSpPr>
        <p:spPr bwMode="auto">
          <a:xfrm>
            <a:off x="7944044" y="2450258"/>
            <a:ext cx="4247956" cy="3293209"/>
          </a:xfrm>
          <a:prstGeom prst="rect">
            <a:avLst/>
          </a:prstGeom>
          <a:solidFill>
            <a:schemeClr val="accent2">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dirty="0">
                <a:solidFill>
                  <a:srgbClr val="00B050"/>
                </a:solidFill>
                <a:latin typeface="Comic Sans MS" panose="030F0702030302020204" pitchFamily="66" charset="0"/>
              </a:rPr>
              <a:t>Related activities include;</a:t>
            </a:r>
          </a:p>
          <a:p>
            <a:pPr eaLnBrk="1" hangingPunct="1">
              <a:spcBef>
                <a:spcPct val="0"/>
              </a:spcBef>
            </a:pPr>
            <a:r>
              <a:rPr lang="en-GB" altLang="en-US" sz="1600" dirty="0">
                <a:solidFill>
                  <a:srgbClr val="00B050"/>
                </a:solidFill>
                <a:latin typeface="Comic Sans MS" panose="030F0702030302020204" pitchFamily="66" charset="0"/>
              </a:rPr>
              <a:t>Development of Handwriting scheme</a:t>
            </a:r>
          </a:p>
          <a:p>
            <a:pPr eaLnBrk="1" hangingPunct="1">
              <a:spcBef>
                <a:spcPct val="0"/>
              </a:spcBef>
            </a:pPr>
            <a:r>
              <a:rPr lang="en-GB" altLang="en-US" sz="1600" dirty="0">
                <a:solidFill>
                  <a:srgbClr val="00B050"/>
                </a:solidFill>
                <a:latin typeface="Comic Sans MS" panose="030F0702030302020204" pitchFamily="66" charset="0"/>
              </a:rPr>
              <a:t>News Bites</a:t>
            </a:r>
          </a:p>
          <a:p>
            <a:pPr eaLnBrk="1" hangingPunct="1">
              <a:spcBef>
                <a:spcPct val="0"/>
              </a:spcBef>
            </a:pPr>
            <a:r>
              <a:rPr lang="en-GB" altLang="en-US" sz="1600" dirty="0">
                <a:solidFill>
                  <a:srgbClr val="00B050"/>
                </a:solidFill>
                <a:latin typeface="Comic Sans MS" panose="030F0702030302020204" pitchFamily="66" charset="0"/>
              </a:rPr>
              <a:t>Modelled writing of a variety of genres</a:t>
            </a:r>
          </a:p>
          <a:p>
            <a:pPr eaLnBrk="1" hangingPunct="1">
              <a:spcBef>
                <a:spcPct val="0"/>
              </a:spcBef>
            </a:pPr>
            <a:r>
              <a:rPr lang="en-GB" altLang="en-US" sz="1600" dirty="0">
                <a:solidFill>
                  <a:srgbClr val="00B050"/>
                </a:solidFill>
                <a:latin typeface="Comic Sans MS" panose="030F0702030302020204" pitchFamily="66" charset="0"/>
              </a:rPr>
              <a:t>Shared writing sessions</a:t>
            </a:r>
          </a:p>
          <a:p>
            <a:pPr eaLnBrk="1" hangingPunct="1">
              <a:spcBef>
                <a:spcPct val="0"/>
              </a:spcBef>
            </a:pPr>
            <a:r>
              <a:rPr lang="en-GB" altLang="en-US" sz="1600" dirty="0">
                <a:solidFill>
                  <a:srgbClr val="00B050"/>
                </a:solidFill>
                <a:latin typeface="Comic Sans MS" panose="030F0702030302020204" pitchFamily="66" charset="0"/>
              </a:rPr>
              <a:t>Linguistic Phonics Programme (spelling)</a:t>
            </a:r>
          </a:p>
          <a:p>
            <a:pPr eaLnBrk="1" hangingPunct="1">
              <a:spcBef>
                <a:spcPct val="0"/>
              </a:spcBef>
            </a:pPr>
            <a:r>
              <a:rPr lang="en-GB" altLang="en-US" sz="1600" dirty="0">
                <a:solidFill>
                  <a:srgbClr val="00B050"/>
                </a:solidFill>
                <a:latin typeface="Comic Sans MS" panose="030F0702030302020204" pitchFamily="66" charset="0"/>
              </a:rPr>
              <a:t>Exploration of sentence structure, punctuation and grammar linked to Shared Text</a:t>
            </a:r>
          </a:p>
          <a:p>
            <a:pPr eaLnBrk="1" hangingPunct="1">
              <a:spcBef>
                <a:spcPct val="0"/>
              </a:spcBef>
            </a:pPr>
            <a:r>
              <a:rPr lang="en-GB" altLang="en-US" sz="1600" dirty="0">
                <a:solidFill>
                  <a:srgbClr val="00B050"/>
                </a:solidFill>
                <a:latin typeface="Comic Sans MS" panose="030F0702030302020204" pitchFamily="66" charset="0"/>
              </a:rPr>
              <a:t>Independent writing in response to topic work</a:t>
            </a:r>
          </a:p>
          <a:p>
            <a:pPr eaLnBrk="1" hangingPunct="1">
              <a:spcBef>
                <a:spcPct val="0"/>
              </a:spcBef>
            </a:pPr>
            <a:r>
              <a:rPr lang="en-GB" altLang="en-US" sz="1600" dirty="0">
                <a:solidFill>
                  <a:srgbClr val="00B050"/>
                </a:solidFill>
                <a:latin typeface="Comic Sans MS" panose="030F0702030302020204" pitchFamily="66" charset="0"/>
              </a:rPr>
              <a:t>Word processing opportunities across the curriculum</a:t>
            </a:r>
          </a:p>
        </p:txBody>
      </p:sp>
      <p:sp>
        <p:nvSpPr>
          <p:cNvPr id="7" name="TextBox 1">
            <a:extLst>
              <a:ext uri="{FF2B5EF4-FFF2-40B4-BE49-F238E27FC236}">
                <a16:creationId xmlns:a16="http://schemas.microsoft.com/office/drawing/2014/main" id="{283019C0-C794-4AE3-1A39-FF7F66861D1A}"/>
              </a:ext>
            </a:extLst>
          </p:cNvPr>
          <p:cNvSpPr txBox="1">
            <a:spLocks noChangeArrowheads="1"/>
          </p:cNvSpPr>
          <p:nvPr/>
        </p:nvSpPr>
        <p:spPr bwMode="auto">
          <a:xfrm>
            <a:off x="5300500" y="6045200"/>
            <a:ext cx="5670550" cy="646113"/>
          </a:xfrm>
          <a:prstGeom prst="rect">
            <a:avLst/>
          </a:prstGeom>
          <a:solidFill>
            <a:schemeClr val="bg2">
              <a:lumMod val="9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1800" b="1" dirty="0">
                <a:solidFill>
                  <a:schemeClr val="accent1"/>
                </a:solidFill>
                <a:latin typeface="Comic Sans MS" panose="030F0702030302020204" pitchFamily="66" charset="0"/>
              </a:rPr>
              <a:t>Please encourage your child to login to Bug Club on a daily basis.</a:t>
            </a:r>
          </a:p>
        </p:txBody>
      </p:sp>
      <p:pic>
        <p:nvPicPr>
          <p:cNvPr id="8" name="Picture 7">
            <a:extLst>
              <a:ext uri="{FF2B5EF4-FFF2-40B4-BE49-F238E27FC236}">
                <a16:creationId xmlns:a16="http://schemas.microsoft.com/office/drawing/2014/main" id="{1C5710F7-CFDA-8D44-3FA9-F01DDACAED43}"/>
              </a:ext>
            </a:extLst>
          </p:cNvPr>
          <p:cNvPicPr>
            <a:picLocks noChangeAspect="1"/>
          </p:cNvPicPr>
          <p:nvPr/>
        </p:nvPicPr>
        <p:blipFill>
          <a:blip r:embed="rId2"/>
          <a:stretch>
            <a:fillRect/>
          </a:stretch>
        </p:blipFill>
        <p:spPr>
          <a:xfrm>
            <a:off x="1560836" y="388862"/>
            <a:ext cx="1176630" cy="1225402"/>
          </a:xfrm>
          <a:prstGeom prst="rect">
            <a:avLst/>
          </a:prstGeom>
        </p:spPr>
      </p:pic>
      <p:sp>
        <p:nvSpPr>
          <p:cNvPr id="9" name="Title 1">
            <a:extLst>
              <a:ext uri="{FF2B5EF4-FFF2-40B4-BE49-F238E27FC236}">
                <a16:creationId xmlns:a16="http://schemas.microsoft.com/office/drawing/2014/main" id="{123ED88E-1231-A6CB-28AE-84E9EFE00020}"/>
              </a:ext>
            </a:extLst>
          </p:cNvPr>
          <p:cNvSpPr txBox="1">
            <a:spLocks/>
          </p:cNvSpPr>
          <p:nvPr/>
        </p:nvSpPr>
        <p:spPr>
          <a:xfrm>
            <a:off x="2674663" y="1001563"/>
            <a:ext cx="1859870" cy="7403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accent1"/>
                </a:solidFill>
                <a:latin typeface="Bradley Hand ITC" panose="03070402050302030203" pitchFamily="66" charset="0"/>
              </a:rPr>
              <a:t>Reading</a:t>
            </a:r>
          </a:p>
        </p:txBody>
      </p:sp>
      <p:sp>
        <p:nvSpPr>
          <p:cNvPr id="10" name="Title 1">
            <a:extLst>
              <a:ext uri="{FF2B5EF4-FFF2-40B4-BE49-F238E27FC236}">
                <a16:creationId xmlns:a16="http://schemas.microsoft.com/office/drawing/2014/main" id="{A817C2BE-96F7-B968-F75A-2DD0D75B4758}"/>
              </a:ext>
            </a:extLst>
          </p:cNvPr>
          <p:cNvSpPr txBox="1">
            <a:spLocks/>
          </p:cNvSpPr>
          <p:nvPr/>
        </p:nvSpPr>
        <p:spPr>
          <a:xfrm>
            <a:off x="5763857" y="2450258"/>
            <a:ext cx="1859870" cy="740391"/>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accent1"/>
                </a:solidFill>
                <a:latin typeface="Bradley Hand ITC" panose="03070402050302030203" pitchFamily="66" charset="0"/>
              </a:rPr>
              <a:t>Talking and Listening</a:t>
            </a:r>
          </a:p>
        </p:txBody>
      </p:sp>
      <p:pic>
        <p:nvPicPr>
          <p:cNvPr id="11" name="Picture 42" descr="00446246">
            <a:extLst>
              <a:ext uri="{FF2B5EF4-FFF2-40B4-BE49-F238E27FC236}">
                <a16:creationId xmlns:a16="http://schemas.microsoft.com/office/drawing/2014/main" id="{FE052445-63F2-ABE9-801E-6F835555C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018" y="2182692"/>
            <a:ext cx="842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78CD6056-DD8E-F048-DAA7-F851B3A5C93D}"/>
              </a:ext>
            </a:extLst>
          </p:cNvPr>
          <p:cNvSpPr txBox="1">
            <a:spLocks/>
          </p:cNvSpPr>
          <p:nvPr/>
        </p:nvSpPr>
        <p:spPr>
          <a:xfrm>
            <a:off x="10068022" y="1722872"/>
            <a:ext cx="1859870" cy="7403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accent1"/>
                </a:solidFill>
                <a:latin typeface="Bradley Hand ITC" panose="03070402050302030203" pitchFamily="66" charset="0"/>
              </a:rPr>
              <a:t>Writing</a:t>
            </a:r>
          </a:p>
        </p:txBody>
      </p:sp>
      <p:pic>
        <p:nvPicPr>
          <p:cNvPr id="13" name="Picture 39" descr="00290496">
            <a:extLst>
              <a:ext uri="{FF2B5EF4-FFF2-40B4-BE49-F238E27FC236}">
                <a16:creationId xmlns:a16="http://schemas.microsoft.com/office/drawing/2014/main" id="{B5C79084-2722-7AB2-5273-4ECBBD2A6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638" y="1659026"/>
            <a:ext cx="8651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6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8857-4CEF-0F04-BAAC-5BEC62AE9159}"/>
              </a:ext>
            </a:extLst>
          </p:cNvPr>
          <p:cNvSpPr>
            <a:spLocks noGrp="1"/>
          </p:cNvSpPr>
          <p:nvPr>
            <p:ph type="title"/>
          </p:nvPr>
        </p:nvSpPr>
        <p:spPr>
          <a:xfrm>
            <a:off x="1638300" y="204233"/>
            <a:ext cx="8911687" cy="1280890"/>
          </a:xfrm>
        </p:spPr>
        <p:txBody>
          <a:bodyPr>
            <a:normAutofit/>
          </a:bodyPr>
          <a:lstStyle/>
          <a:p>
            <a:pPr algn="ctr"/>
            <a:r>
              <a:rPr lang="en-GB" sz="5400" b="1" dirty="0">
                <a:solidFill>
                  <a:schemeClr val="accent1"/>
                </a:solidFill>
                <a:latin typeface="Bradley Hand ITC" panose="03070402050302030203" pitchFamily="66" charset="0"/>
              </a:rPr>
              <a:t>Literacy</a:t>
            </a:r>
          </a:p>
        </p:txBody>
      </p:sp>
      <p:sp>
        <p:nvSpPr>
          <p:cNvPr id="5" name="Content Placeholder 4">
            <a:extLst>
              <a:ext uri="{FF2B5EF4-FFF2-40B4-BE49-F238E27FC236}">
                <a16:creationId xmlns:a16="http://schemas.microsoft.com/office/drawing/2014/main" id="{6626BB68-8DB1-83A9-3EF7-01986816FDAC}"/>
              </a:ext>
            </a:extLst>
          </p:cNvPr>
          <p:cNvSpPr>
            <a:spLocks noGrp="1"/>
          </p:cNvSpPr>
          <p:nvPr>
            <p:ph idx="1"/>
          </p:nvPr>
        </p:nvSpPr>
        <p:spPr>
          <a:xfrm>
            <a:off x="1638300" y="1387151"/>
            <a:ext cx="10286222" cy="5266616"/>
          </a:xfrm>
        </p:spPr>
        <p:txBody>
          <a:bodyPr>
            <a:normAutofit/>
          </a:bodyPr>
          <a:lstStyle/>
          <a:p>
            <a:pPr marL="0" indent="0">
              <a:buNone/>
            </a:pPr>
            <a:r>
              <a:rPr lang="en-GB" dirty="0">
                <a:latin typeface="Comic Sans MS" panose="030F0702030302020204" pitchFamily="66" charset="0"/>
              </a:rPr>
              <a:t>In P3 we encourage the children to write independently as  much as possible, while providing them with many opportunities to develop their confidence and ability in this  area. In P3 the children explore various forms of writing. </a:t>
            </a:r>
          </a:p>
          <a:p>
            <a:pPr marL="0" indent="0">
              <a:buNone/>
            </a:pPr>
            <a:r>
              <a:rPr lang="en-GB" dirty="0">
                <a:latin typeface="Comic Sans MS" panose="030F0702030302020204" pitchFamily="66" charset="0"/>
              </a:rPr>
              <a:t>The more your child writes the more confident they will become.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At home, you can help build your child's confidence by offering  many varied writing opportunities. These may include writing:</a:t>
            </a:r>
          </a:p>
          <a:p>
            <a:pPr>
              <a:buFont typeface="Wingdings" panose="05000000000000000000" pitchFamily="2" charset="2"/>
              <a:buChar char="v"/>
            </a:pPr>
            <a:r>
              <a:rPr lang="en-GB" dirty="0">
                <a:latin typeface="Comic Sans MS" panose="030F0702030302020204" pitchFamily="66" charset="0"/>
              </a:rPr>
              <a:t>Thank you cards</a:t>
            </a:r>
          </a:p>
          <a:p>
            <a:pPr>
              <a:buFont typeface="Wingdings" panose="05000000000000000000" pitchFamily="2" charset="2"/>
              <a:buChar char="v"/>
            </a:pPr>
            <a:r>
              <a:rPr lang="en-GB" dirty="0">
                <a:latin typeface="Comic Sans MS" panose="030F0702030302020204" pitchFamily="66" charset="0"/>
              </a:rPr>
              <a:t>Invitations,</a:t>
            </a:r>
          </a:p>
          <a:p>
            <a:pPr>
              <a:buFont typeface="Wingdings" panose="05000000000000000000" pitchFamily="2" charset="2"/>
              <a:buChar char="v"/>
            </a:pPr>
            <a:r>
              <a:rPr lang="en-GB" dirty="0">
                <a:latin typeface="Comic Sans MS" panose="030F0702030302020204" pitchFamily="66" charset="0"/>
              </a:rPr>
              <a:t>Letters to relatives </a:t>
            </a:r>
          </a:p>
          <a:p>
            <a:pPr>
              <a:buFont typeface="Wingdings" panose="05000000000000000000" pitchFamily="2" charset="2"/>
              <a:buChar char="v"/>
            </a:pPr>
            <a:r>
              <a:rPr lang="en-GB" dirty="0">
                <a:latin typeface="Comic Sans MS" panose="030F0702030302020204" pitchFamily="66" charset="0"/>
              </a:rPr>
              <a:t>Creating posters and comics</a:t>
            </a:r>
          </a:p>
          <a:p>
            <a:pPr>
              <a:buFont typeface="Wingdings" panose="05000000000000000000" pitchFamily="2" charset="2"/>
              <a:buChar char="v"/>
            </a:pPr>
            <a:r>
              <a:rPr lang="en-GB" dirty="0">
                <a:latin typeface="Comic Sans MS" panose="030F0702030302020204" pitchFamily="66" charset="0"/>
              </a:rPr>
              <a:t>Shopping lists </a:t>
            </a:r>
          </a:p>
          <a:p>
            <a:pPr>
              <a:buFont typeface="Wingdings" panose="05000000000000000000" pitchFamily="2" charset="2"/>
              <a:buChar char="v"/>
            </a:pPr>
            <a:r>
              <a:rPr lang="en-GB" dirty="0">
                <a:latin typeface="Comic Sans MS" panose="030F0702030302020204" pitchFamily="66" charset="0"/>
              </a:rPr>
              <a:t>Stories</a:t>
            </a:r>
          </a:p>
          <a:p>
            <a:pPr marL="0" indent="0">
              <a:buNone/>
            </a:pPr>
            <a:endParaRPr lang="en-GB" dirty="0"/>
          </a:p>
        </p:txBody>
      </p:sp>
    </p:spTree>
    <p:extLst>
      <p:ext uri="{BB962C8B-B14F-4D97-AF65-F5344CB8AC3E}">
        <p14:creationId xmlns:p14="http://schemas.microsoft.com/office/powerpoint/2010/main" val="275603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5B99-52D8-2920-B714-DAFF371B6464}"/>
              </a:ext>
            </a:extLst>
          </p:cNvPr>
          <p:cNvSpPr>
            <a:spLocks noGrp="1"/>
          </p:cNvSpPr>
          <p:nvPr>
            <p:ph type="title"/>
          </p:nvPr>
        </p:nvSpPr>
        <p:spPr>
          <a:xfrm>
            <a:off x="3279962" y="765111"/>
            <a:ext cx="4005107" cy="1568561"/>
          </a:xfrm>
        </p:spPr>
        <p:txBody>
          <a:bodyPr>
            <a:normAutofit/>
          </a:bodyPr>
          <a:lstStyle/>
          <a:p>
            <a:pPr algn="ctr"/>
            <a:r>
              <a:rPr lang="en-GB" sz="6600" b="1" dirty="0">
                <a:solidFill>
                  <a:schemeClr val="accent1"/>
                </a:solidFill>
                <a:latin typeface="Bradley Hand ITC" panose="03070402050302030203" pitchFamily="66" charset="0"/>
              </a:rPr>
              <a:t>Phonics</a:t>
            </a:r>
          </a:p>
        </p:txBody>
      </p:sp>
      <p:sp>
        <p:nvSpPr>
          <p:cNvPr id="3" name="Content Placeholder 2">
            <a:extLst>
              <a:ext uri="{FF2B5EF4-FFF2-40B4-BE49-F238E27FC236}">
                <a16:creationId xmlns:a16="http://schemas.microsoft.com/office/drawing/2014/main" id="{BF0AC4BD-C7E0-A3A7-F963-7198DBD1CB47}"/>
              </a:ext>
            </a:extLst>
          </p:cNvPr>
          <p:cNvSpPr>
            <a:spLocks noGrp="1"/>
          </p:cNvSpPr>
          <p:nvPr>
            <p:ph idx="1"/>
          </p:nvPr>
        </p:nvSpPr>
        <p:spPr>
          <a:xfrm>
            <a:off x="2076028" y="2774045"/>
            <a:ext cx="8915400" cy="3777622"/>
          </a:xfrm>
        </p:spPr>
        <p:txBody>
          <a:bodyPr/>
          <a:lstStyle/>
          <a:p>
            <a:pPr eaLnBrk="1" hangingPunct="1">
              <a:lnSpc>
                <a:spcPct val="80000"/>
              </a:lnSpc>
              <a:defRPr/>
            </a:pPr>
            <a:r>
              <a:rPr lang="en-GB" altLang="en-US" sz="2000" dirty="0">
                <a:latin typeface="Comic Sans MS" panose="030F0702030302020204" pitchFamily="66" charset="0"/>
              </a:rPr>
              <a:t>Stage 1 - sounds represented by 1 letter. </a:t>
            </a:r>
          </a:p>
          <a:p>
            <a:pPr eaLnBrk="1" hangingPunct="1">
              <a:lnSpc>
                <a:spcPct val="80000"/>
              </a:lnSpc>
              <a:defRPr/>
            </a:pPr>
            <a:r>
              <a:rPr lang="en-GB" altLang="en-US" sz="2000" dirty="0">
                <a:latin typeface="Comic Sans MS" panose="030F0702030302020204" pitchFamily="66" charset="0"/>
              </a:rPr>
              <a:t>Stage 2 - longer words  each letter has its own sound.</a:t>
            </a:r>
          </a:p>
          <a:p>
            <a:pPr eaLnBrk="1" hangingPunct="1">
              <a:lnSpc>
                <a:spcPct val="80000"/>
              </a:lnSpc>
              <a:defRPr/>
            </a:pPr>
            <a:r>
              <a:rPr lang="en-GB" altLang="en-US" sz="2000" dirty="0">
                <a:latin typeface="Comic Sans MS" panose="030F0702030302020204" pitchFamily="66" charset="0"/>
              </a:rPr>
              <a:t>Stage 3 - multi syllable words- each letter has its own sound.</a:t>
            </a:r>
          </a:p>
          <a:p>
            <a:pPr eaLnBrk="1" hangingPunct="1">
              <a:lnSpc>
                <a:spcPct val="80000"/>
              </a:lnSpc>
              <a:defRPr/>
            </a:pPr>
            <a:r>
              <a:rPr lang="en-GB" altLang="en-US" sz="2000" dirty="0">
                <a:latin typeface="Comic Sans MS" panose="030F0702030302020204" pitchFamily="66" charset="0"/>
              </a:rPr>
              <a:t>Stage 4 - sound represented by more than 1 letter </a:t>
            </a:r>
            <a:r>
              <a:rPr lang="en-GB" altLang="en-US" sz="2000" dirty="0" err="1">
                <a:latin typeface="Comic Sans MS" panose="030F0702030302020204" pitchFamily="66" charset="0"/>
              </a:rPr>
              <a:t>eg</a:t>
            </a:r>
            <a:r>
              <a:rPr lang="en-GB" altLang="en-US" sz="2000" dirty="0">
                <a:latin typeface="Comic Sans MS" panose="030F0702030302020204" pitchFamily="66" charset="0"/>
              </a:rPr>
              <a:t> double letters, ff, </a:t>
            </a:r>
            <a:r>
              <a:rPr lang="en-GB" altLang="en-US" sz="2000" dirty="0" err="1">
                <a:latin typeface="Comic Sans MS" panose="030F0702030302020204" pitchFamily="66" charset="0"/>
              </a:rPr>
              <a:t>ll</a:t>
            </a:r>
            <a:r>
              <a:rPr lang="en-GB" altLang="en-US" sz="2000" dirty="0">
                <a:latin typeface="Comic Sans MS" panose="030F0702030302020204" pitchFamily="66" charset="0"/>
              </a:rPr>
              <a:t>, </a:t>
            </a:r>
            <a:r>
              <a:rPr lang="en-GB" altLang="en-US" sz="2000" dirty="0" err="1">
                <a:latin typeface="Comic Sans MS" panose="030F0702030302020204" pitchFamily="66" charset="0"/>
              </a:rPr>
              <a:t>sh</a:t>
            </a:r>
            <a:r>
              <a:rPr lang="en-GB" altLang="en-US" sz="2000" dirty="0">
                <a:latin typeface="Comic Sans MS" panose="030F0702030302020204" pitchFamily="66" charset="0"/>
              </a:rPr>
              <a:t>, </a:t>
            </a:r>
            <a:r>
              <a:rPr lang="en-GB" altLang="en-US" sz="2000" dirty="0" err="1">
                <a:latin typeface="Comic Sans MS" panose="030F0702030302020204" pitchFamily="66" charset="0"/>
              </a:rPr>
              <a:t>ch</a:t>
            </a:r>
            <a:r>
              <a:rPr lang="en-GB" altLang="en-US" sz="2000" dirty="0">
                <a:latin typeface="Comic Sans MS" panose="030F0702030302020204" pitchFamily="66" charset="0"/>
              </a:rPr>
              <a:t>, </a:t>
            </a:r>
            <a:r>
              <a:rPr lang="en-GB" altLang="en-US" sz="2000" dirty="0" err="1">
                <a:latin typeface="Comic Sans MS" panose="030F0702030302020204" pitchFamily="66" charset="0"/>
              </a:rPr>
              <a:t>th</a:t>
            </a:r>
            <a:r>
              <a:rPr lang="en-GB" altLang="en-US" sz="2000" dirty="0">
                <a:latin typeface="Comic Sans MS" panose="030F0702030302020204" pitchFamily="66" charset="0"/>
              </a:rPr>
              <a:t> etc</a:t>
            </a:r>
          </a:p>
          <a:p>
            <a:pPr eaLnBrk="1" hangingPunct="1">
              <a:lnSpc>
                <a:spcPct val="80000"/>
              </a:lnSpc>
              <a:defRPr/>
            </a:pPr>
            <a:r>
              <a:rPr lang="en-GB" altLang="en-US" sz="2000" dirty="0">
                <a:latin typeface="Comic Sans MS" panose="030F0702030302020204" pitchFamily="66" charset="0"/>
              </a:rPr>
              <a:t>Stage 5 -same sound represented by different combinations of letters, e.g. n</a:t>
            </a:r>
            <a:r>
              <a:rPr lang="en-GB" altLang="en-US" sz="2000" b="1" dirty="0">
                <a:latin typeface="Comic Sans MS" panose="030F0702030302020204" pitchFamily="66" charset="0"/>
              </a:rPr>
              <a:t>ow</a:t>
            </a:r>
            <a:r>
              <a:rPr lang="en-GB" altLang="en-US" sz="2000" dirty="0">
                <a:latin typeface="Comic Sans MS" panose="030F0702030302020204" pitchFamily="66" charset="0"/>
              </a:rPr>
              <a:t>/ab</a:t>
            </a:r>
            <a:r>
              <a:rPr lang="en-GB" altLang="en-US" sz="2000" b="1" dirty="0">
                <a:latin typeface="Comic Sans MS" panose="030F0702030302020204" pitchFamily="66" charset="0"/>
              </a:rPr>
              <a:t>ou</a:t>
            </a:r>
            <a:r>
              <a:rPr lang="en-GB" altLang="en-US" sz="2000" dirty="0">
                <a:latin typeface="Comic Sans MS" panose="030F0702030302020204" pitchFamily="66" charset="0"/>
              </a:rPr>
              <a:t>t, l</a:t>
            </a:r>
            <a:r>
              <a:rPr lang="en-GB" altLang="en-US" sz="2000" b="1" dirty="0">
                <a:latin typeface="Comic Sans MS" panose="030F0702030302020204" pitchFamily="66" charset="0"/>
              </a:rPr>
              <a:t>oo</a:t>
            </a:r>
            <a:r>
              <a:rPr lang="en-GB" altLang="en-US" sz="2000" dirty="0">
                <a:latin typeface="Comic Sans MS" panose="030F0702030302020204" pitchFamily="66" charset="0"/>
              </a:rPr>
              <a:t>k/y</a:t>
            </a:r>
            <a:r>
              <a:rPr lang="en-GB" altLang="en-US" sz="2000" b="1" dirty="0">
                <a:latin typeface="Comic Sans MS" panose="030F0702030302020204" pitchFamily="66" charset="0"/>
              </a:rPr>
              <a:t>ou</a:t>
            </a:r>
            <a:r>
              <a:rPr lang="en-GB" altLang="en-US" sz="2000" dirty="0">
                <a:latin typeface="Comic Sans MS" panose="030F0702030302020204" pitchFamily="66" charset="0"/>
              </a:rPr>
              <a:t>r, b</a:t>
            </a:r>
            <a:r>
              <a:rPr lang="en-GB" altLang="en-US" sz="2000" b="1" dirty="0">
                <a:latin typeface="Comic Sans MS" panose="030F0702030302020204" pitchFamily="66" charset="0"/>
              </a:rPr>
              <a:t>oy</a:t>
            </a:r>
            <a:r>
              <a:rPr lang="en-GB" altLang="en-US" sz="2000" dirty="0">
                <a:latin typeface="Comic Sans MS" panose="030F0702030302020204" pitchFamily="66" charset="0"/>
              </a:rPr>
              <a:t>/c</a:t>
            </a:r>
            <a:r>
              <a:rPr lang="en-GB" altLang="en-US" sz="2000" b="1" dirty="0">
                <a:latin typeface="Comic Sans MS" panose="030F0702030302020204" pitchFamily="66" charset="0"/>
              </a:rPr>
              <a:t>oi</a:t>
            </a:r>
            <a:r>
              <a:rPr lang="en-GB" altLang="en-US" sz="2000" dirty="0">
                <a:latin typeface="Comic Sans MS" panose="030F0702030302020204" pitchFamily="66" charset="0"/>
              </a:rPr>
              <a:t>n</a:t>
            </a:r>
            <a:r>
              <a:rPr lang="en-GB" altLang="en-US" sz="2000" b="1" u="sng" dirty="0">
                <a:latin typeface="Comic Sans MS" panose="030F0702030302020204" pitchFamily="66" charset="0"/>
              </a:rPr>
              <a:t>.</a:t>
            </a:r>
            <a:r>
              <a:rPr lang="en-GB" altLang="en-US" sz="2000" b="1" dirty="0">
                <a:latin typeface="Comic Sans MS" panose="030F0702030302020204" pitchFamily="66" charset="0"/>
              </a:rPr>
              <a:t>  </a:t>
            </a:r>
          </a:p>
          <a:p>
            <a:pPr eaLnBrk="1" hangingPunct="1">
              <a:lnSpc>
                <a:spcPct val="80000"/>
              </a:lnSpc>
              <a:defRPr/>
            </a:pPr>
            <a:r>
              <a:rPr lang="en-GB" altLang="en-US" sz="2000" dirty="0">
                <a:latin typeface="Comic Sans MS" panose="030F0702030302020204" pitchFamily="66" charset="0"/>
              </a:rPr>
              <a:t>Stage 6 -A development of stage 5 words to include variations, e.g. “l/le” –</a:t>
            </a:r>
            <a:r>
              <a:rPr lang="en-GB" altLang="en-US" sz="2000" b="1" dirty="0">
                <a:latin typeface="Comic Sans MS" panose="030F0702030302020204" pitchFamily="66" charset="0"/>
              </a:rPr>
              <a:t> l</a:t>
            </a:r>
            <a:r>
              <a:rPr lang="en-GB" altLang="en-US" sz="2000" dirty="0">
                <a:latin typeface="Comic Sans MS" panose="030F0702030302020204" pitchFamily="66" charset="0"/>
              </a:rPr>
              <a:t>oud and unc</a:t>
            </a:r>
            <a:r>
              <a:rPr lang="en-GB" altLang="en-US" sz="2000" b="1" dirty="0">
                <a:latin typeface="Comic Sans MS" panose="030F0702030302020204" pitchFamily="66" charset="0"/>
              </a:rPr>
              <a:t>le</a:t>
            </a:r>
          </a:p>
          <a:p>
            <a:pPr eaLnBrk="1" hangingPunct="1">
              <a:lnSpc>
                <a:spcPct val="80000"/>
              </a:lnSpc>
              <a:defRPr/>
            </a:pPr>
            <a:r>
              <a:rPr lang="en-GB" altLang="en-US" sz="2000" dirty="0">
                <a:latin typeface="Comic Sans MS" panose="030F0702030302020204" pitchFamily="66" charset="0"/>
              </a:rPr>
              <a:t>Spelling activities will be carried out in school and at home during the week.-e.g. word sorts, see it right, word searches, paper square clues.  </a:t>
            </a:r>
          </a:p>
          <a:p>
            <a:pPr marL="0" indent="0">
              <a:buNone/>
            </a:pPr>
            <a:endParaRPr lang="en-GB" dirty="0"/>
          </a:p>
        </p:txBody>
      </p:sp>
      <p:pic>
        <p:nvPicPr>
          <p:cNvPr id="4" name="Picture 2" descr="Phonics teaching step-by-step | TheSchoolRun">
            <a:extLst>
              <a:ext uri="{FF2B5EF4-FFF2-40B4-BE49-F238E27FC236}">
                <a16:creationId xmlns:a16="http://schemas.microsoft.com/office/drawing/2014/main" id="{5A54069F-7111-9A4A-6B7A-26537657D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066" y="306333"/>
            <a:ext cx="4005107" cy="2242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07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13D2-6D23-A854-4BFC-5BC1B2FF9CED}"/>
              </a:ext>
            </a:extLst>
          </p:cNvPr>
          <p:cNvSpPr>
            <a:spLocks noGrp="1"/>
          </p:cNvSpPr>
          <p:nvPr>
            <p:ph type="title"/>
          </p:nvPr>
        </p:nvSpPr>
        <p:spPr>
          <a:xfrm>
            <a:off x="1641236" y="214604"/>
            <a:ext cx="10311312" cy="1727719"/>
          </a:xfrm>
        </p:spPr>
        <p:txBody>
          <a:bodyPr>
            <a:normAutofit/>
          </a:bodyPr>
          <a:lstStyle/>
          <a:p>
            <a:pPr algn="just"/>
            <a:r>
              <a:rPr lang="en-GB" sz="4800" b="1" dirty="0">
                <a:solidFill>
                  <a:schemeClr val="accent1"/>
                </a:solidFill>
                <a:latin typeface="Bradley Hand ITC" panose="03070402050302030203" pitchFamily="66" charset="0"/>
              </a:rPr>
              <a:t>How to help your child with Literacy at home</a:t>
            </a:r>
            <a:r>
              <a:rPr lang="en-GB" sz="4000" b="1" dirty="0">
                <a:solidFill>
                  <a:schemeClr val="accent1"/>
                </a:solidFill>
                <a:latin typeface="Bradley Hand ITC" panose="03070402050302030203" pitchFamily="66" charset="0"/>
              </a:rPr>
              <a:t>.</a:t>
            </a:r>
          </a:p>
        </p:txBody>
      </p:sp>
      <p:sp>
        <p:nvSpPr>
          <p:cNvPr id="3" name="Content Placeholder 2">
            <a:extLst>
              <a:ext uri="{FF2B5EF4-FFF2-40B4-BE49-F238E27FC236}">
                <a16:creationId xmlns:a16="http://schemas.microsoft.com/office/drawing/2014/main" id="{416855B0-2C8B-C657-04D2-3C448AC01368}"/>
              </a:ext>
            </a:extLst>
          </p:cNvPr>
          <p:cNvSpPr>
            <a:spLocks noGrp="1"/>
          </p:cNvSpPr>
          <p:nvPr>
            <p:ph idx="1"/>
          </p:nvPr>
        </p:nvSpPr>
        <p:spPr>
          <a:xfrm>
            <a:off x="1641236" y="1942323"/>
            <a:ext cx="10087344" cy="4649755"/>
          </a:xfrm>
        </p:spPr>
        <p:txBody>
          <a:bodyPr>
            <a:normAutofit fontScale="92500" lnSpcReduction="20000"/>
          </a:bodyPr>
          <a:lstStyle/>
          <a:p>
            <a:pPr marL="285750" indent="-285750">
              <a:lnSpc>
                <a:spcPct val="90000"/>
              </a:lnSpc>
              <a:buFontTx/>
              <a:buChar char="-"/>
            </a:pPr>
            <a:r>
              <a:rPr lang="en-GB" sz="2200" dirty="0">
                <a:latin typeface="Comic Sans MS" panose="030F0702030302020204" pitchFamily="66" charset="0"/>
              </a:rPr>
              <a:t>Talking and Listening</a:t>
            </a:r>
          </a:p>
          <a:p>
            <a:pPr marL="285750" indent="-285750">
              <a:lnSpc>
                <a:spcPct val="90000"/>
              </a:lnSpc>
              <a:buFontTx/>
              <a:buChar char="-"/>
            </a:pPr>
            <a:r>
              <a:rPr lang="en-GB" sz="2200" dirty="0">
                <a:latin typeface="Comic Sans MS" panose="030F0702030302020204" pitchFamily="66" charset="0"/>
              </a:rPr>
              <a:t>Discussions, conversations, retelling stories</a:t>
            </a:r>
          </a:p>
          <a:p>
            <a:pPr marL="285750" indent="-285750">
              <a:lnSpc>
                <a:spcPct val="90000"/>
              </a:lnSpc>
              <a:buFontTx/>
              <a:buChar char="-"/>
            </a:pPr>
            <a:r>
              <a:rPr lang="en-GB" sz="2200" dirty="0">
                <a:latin typeface="Comic Sans MS" panose="030F0702030302020204" pitchFamily="66" charset="0"/>
              </a:rPr>
              <a:t>Reading</a:t>
            </a:r>
          </a:p>
          <a:p>
            <a:pPr marL="285750" indent="-285750">
              <a:lnSpc>
                <a:spcPct val="90000"/>
              </a:lnSpc>
              <a:buFontTx/>
              <a:buChar char="-"/>
            </a:pPr>
            <a:r>
              <a:rPr lang="en-GB" sz="2200" dirty="0">
                <a:latin typeface="Comic Sans MS" panose="030F0702030302020204" pitchFamily="66" charset="0"/>
              </a:rPr>
              <a:t>Read (model) a variety of texts – fiction/non-fiction, poetry</a:t>
            </a:r>
          </a:p>
          <a:p>
            <a:pPr marL="285750" indent="-285750">
              <a:lnSpc>
                <a:spcPct val="90000"/>
              </a:lnSpc>
              <a:buFontTx/>
              <a:buChar char="-"/>
            </a:pPr>
            <a:r>
              <a:rPr lang="en-GB" sz="2200" dirty="0">
                <a:latin typeface="Comic Sans MS" panose="030F0702030302020204" pitchFamily="66" charset="0"/>
              </a:rPr>
              <a:t>Talk about books – predict story/content/endings</a:t>
            </a:r>
          </a:p>
          <a:p>
            <a:pPr marL="285750" indent="-285750">
              <a:lnSpc>
                <a:spcPct val="90000"/>
              </a:lnSpc>
              <a:buFontTx/>
              <a:buChar char="-"/>
            </a:pPr>
            <a:r>
              <a:rPr lang="en-GB" sz="2200" dirty="0">
                <a:latin typeface="Comic Sans MS" panose="030F0702030302020204" pitchFamily="66" charset="0"/>
              </a:rPr>
              <a:t>Visit the library</a:t>
            </a:r>
          </a:p>
          <a:p>
            <a:pPr marL="285750" indent="-285750">
              <a:lnSpc>
                <a:spcPct val="90000"/>
              </a:lnSpc>
              <a:buFontTx/>
              <a:buChar char="-"/>
            </a:pPr>
            <a:r>
              <a:rPr lang="en-GB" sz="2200" dirty="0">
                <a:latin typeface="Comic Sans MS" panose="030F0702030302020204" pitchFamily="66" charset="0"/>
              </a:rPr>
              <a:t>Writing</a:t>
            </a:r>
          </a:p>
          <a:p>
            <a:pPr marL="285750" indent="-285750">
              <a:lnSpc>
                <a:spcPct val="90000"/>
              </a:lnSpc>
              <a:buFontTx/>
              <a:buChar char="-"/>
            </a:pPr>
            <a:r>
              <a:rPr lang="en-GB" sz="2200" dirty="0">
                <a:latin typeface="Comic Sans MS" panose="030F0702030302020204" pitchFamily="66" charset="0"/>
              </a:rPr>
              <a:t>Large arm movements – games, painting etc.</a:t>
            </a:r>
          </a:p>
          <a:p>
            <a:pPr marL="285750" indent="-285750">
              <a:lnSpc>
                <a:spcPct val="90000"/>
              </a:lnSpc>
              <a:buFontTx/>
              <a:buChar char="-"/>
            </a:pPr>
            <a:r>
              <a:rPr lang="en-GB" sz="2200" dirty="0">
                <a:latin typeface="Comic Sans MS" panose="030F0702030302020204" pitchFamily="66" charset="0"/>
              </a:rPr>
              <a:t>Cutting, using dough, drawing etc.</a:t>
            </a:r>
          </a:p>
          <a:p>
            <a:pPr marL="285750" indent="-285750">
              <a:lnSpc>
                <a:spcPct val="90000"/>
              </a:lnSpc>
              <a:buFontTx/>
              <a:buChar char="-"/>
            </a:pPr>
            <a:r>
              <a:rPr lang="en-GB" sz="2200" dirty="0">
                <a:latin typeface="Comic Sans MS" panose="030F0702030302020204" pitchFamily="66" charset="0"/>
              </a:rPr>
              <a:t>Write for fun – highlight differences between letters, words and sentences – make cards, posters, books etc.</a:t>
            </a:r>
          </a:p>
          <a:p>
            <a:pPr marL="285750" indent="-285750">
              <a:lnSpc>
                <a:spcPct val="90000"/>
              </a:lnSpc>
              <a:buFontTx/>
              <a:buChar char="-"/>
            </a:pPr>
            <a:r>
              <a:rPr lang="en-GB" sz="2200" dirty="0">
                <a:latin typeface="Comic Sans MS" panose="030F0702030302020204" pitchFamily="66" charset="0"/>
              </a:rPr>
              <a:t>Phonics</a:t>
            </a:r>
          </a:p>
          <a:p>
            <a:pPr marL="285750" indent="-285750">
              <a:lnSpc>
                <a:spcPct val="90000"/>
              </a:lnSpc>
              <a:buFontTx/>
              <a:buChar char="-"/>
            </a:pPr>
            <a:r>
              <a:rPr lang="en-GB" sz="2200" dirty="0">
                <a:latin typeface="Comic Sans MS" panose="030F0702030302020204" pitchFamily="66" charset="0"/>
              </a:rPr>
              <a:t>Encourage your child to sound out words for you</a:t>
            </a:r>
          </a:p>
          <a:p>
            <a:pPr marL="285750" indent="-285750">
              <a:lnSpc>
                <a:spcPct val="90000"/>
              </a:lnSpc>
              <a:buFontTx/>
              <a:buChar char="-"/>
            </a:pPr>
            <a:r>
              <a:rPr lang="en-GB" sz="2200" dirty="0">
                <a:latin typeface="Comic Sans MS" panose="030F0702030302020204" pitchFamily="66" charset="0"/>
              </a:rPr>
              <a:t>Practice simple word building and blending </a:t>
            </a:r>
          </a:p>
          <a:p>
            <a:pPr marL="0" indent="0">
              <a:buNone/>
            </a:pPr>
            <a:endParaRPr lang="en-GB" dirty="0"/>
          </a:p>
        </p:txBody>
      </p:sp>
    </p:spTree>
    <p:extLst>
      <p:ext uri="{BB962C8B-B14F-4D97-AF65-F5344CB8AC3E}">
        <p14:creationId xmlns:p14="http://schemas.microsoft.com/office/powerpoint/2010/main" val="416518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65A39EFD-6E75-DAA7-C0FB-6FE7308EC6AA}"/>
              </a:ext>
            </a:extLst>
          </p:cNvPr>
          <p:cNvSpPr txBox="1">
            <a:spLocks noChangeArrowheads="1"/>
          </p:cNvSpPr>
          <p:nvPr/>
        </p:nvSpPr>
        <p:spPr bwMode="auto">
          <a:xfrm>
            <a:off x="2107617" y="404813"/>
            <a:ext cx="2202145" cy="1816100"/>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1400" b="1" u="sng" dirty="0">
                <a:solidFill>
                  <a:srgbClr val="00B050"/>
                </a:solidFill>
                <a:latin typeface="Comic Sans MS" panose="030F0702030302020204" pitchFamily="66" charset="0"/>
              </a:rPr>
              <a:t>Mental Maths</a:t>
            </a:r>
          </a:p>
          <a:p>
            <a:pPr algn="ctr" eaLnBrk="1" hangingPunct="1">
              <a:spcBef>
                <a:spcPct val="0"/>
              </a:spcBef>
              <a:buFontTx/>
              <a:buNone/>
            </a:pPr>
            <a:r>
              <a:rPr lang="en-GB" altLang="en-US" sz="1400" dirty="0">
                <a:solidFill>
                  <a:srgbClr val="00B050"/>
                </a:solidFill>
                <a:latin typeface="Comic Sans MS" panose="030F0702030302020204" pitchFamily="66" charset="0"/>
              </a:rPr>
              <a:t>To know which process or strategy to use when solving mathematical problems. </a:t>
            </a:r>
          </a:p>
          <a:p>
            <a:pPr algn="ctr" eaLnBrk="1" hangingPunct="1">
              <a:spcBef>
                <a:spcPct val="0"/>
              </a:spcBef>
              <a:buFontTx/>
              <a:buNone/>
            </a:pPr>
            <a:r>
              <a:rPr lang="en-GB" altLang="en-US" sz="1400" dirty="0">
                <a:solidFill>
                  <a:srgbClr val="00B050"/>
                </a:solidFill>
                <a:latin typeface="Comic Sans MS" panose="030F0702030302020204" pitchFamily="66" charset="0"/>
              </a:rPr>
              <a:t>Please see handout with different mental maths strategies that we use.</a:t>
            </a:r>
          </a:p>
        </p:txBody>
      </p:sp>
      <p:sp>
        <p:nvSpPr>
          <p:cNvPr id="5" name="Text Box 8">
            <a:extLst>
              <a:ext uri="{FF2B5EF4-FFF2-40B4-BE49-F238E27FC236}">
                <a16:creationId xmlns:a16="http://schemas.microsoft.com/office/drawing/2014/main" id="{F69E115C-3C9D-4F3B-275C-9CFE9E5301E4}"/>
              </a:ext>
            </a:extLst>
          </p:cNvPr>
          <p:cNvSpPr txBox="1">
            <a:spLocks noChangeArrowheads="1"/>
          </p:cNvSpPr>
          <p:nvPr/>
        </p:nvSpPr>
        <p:spPr bwMode="auto">
          <a:xfrm>
            <a:off x="4917251" y="84138"/>
            <a:ext cx="1974337" cy="1108075"/>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1800" b="1" i="1" u="sng" dirty="0">
                <a:solidFill>
                  <a:srgbClr val="00B050"/>
                </a:solidFill>
                <a:latin typeface="Comic Sans MS" panose="030F0702030302020204" pitchFamily="66" charset="0"/>
              </a:rPr>
              <a:t>Data Handling</a:t>
            </a:r>
          </a:p>
          <a:p>
            <a:pPr algn="ctr" eaLnBrk="1" hangingPunct="1">
              <a:spcBef>
                <a:spcPct val="0"/>
              </a:spcBef>
              <a:buFontTx/>
              <a:buNone/>
            </a:pPr>
            <a:r>
              <a:rPr lang="en-GB" altLang="en-US" sz="1600" dirty="0">
                <a:solidFill>
                  <a:srgbClr val="00B050"/>
                </a:solidFill>
                <a:latin typeface="Comic Sans MS" panose="030F0702030302020204" pitchFamily="66" charset="0"/>
              </a:rPr>
              <a:t>Collect and present data in a variety of ways.</a:t>
            </a:r>
            <a:endParaRPr lang="en-GB" altLang="en-US" sz="2000" dirty="0">
              <a:solidFill>
                <a:srgbClr val="00B050"/>
              </a:solidFill>
              <a:latin typeface="Comic Sans MS" panose="030F0702030302020204" pitchFamily="66" charset="0"/>
            </a:endParaRPr>
          </a:p>
        </p:txBody>
      </p:sp>
      <p:sp>
        <p:nvSpPr>
          <p:cNvPr id="6" name="Text Box 10">
            <a:extLst>
              <a:ext uri="{FF2B5EF4-FFF2-40B4-BE49-F238E27FC236}">
                <a16:creationId xmlns:a16="http://schemas.microsoft.com/office/drawing/2014/main" id="{A78E68B7-8C8A-F7BA-2F20-C8E455ABF7EF}"/>
              </a:ext>
            </a:extLst>
          </p:cNvPr>
          <p:cNvSpPr txBox="1">
            <a:spLocks noChangeArrowheads="1"/>
          </p:cNvSpPr>
          <p:nvPr/>
        </p:nvSpPr>
        <p:spPr bwMode="auto">
          <a:xfrm>
            <a:off x="7671514" y="222250"/>
            <a:ext cx="3113378" cy="2062162"/>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1600" b="1" i="1" u="sng" dirty="0">
                <a:solidFill>
                  <a:srgbClr val="00B050"/>
                </a:solidFill>
                <a:latin typeface="Comic Sans MS" panose="030F0702030302020204" pitchFamily="66" charset="0"/>
              </a:rPr>
              <a:t>Number</a:t>
            </a:r>
            <a:r>
              <a:rPr lang="en-GB" altLang="en-US" sz="1600" b="1" dirty="0">
                <a:solidFill>
                  <a:srgbClr val="00B050"/>
                </a:solidFill>
                <a:latin typeface="Comic Sans MS" panose="030F0702030302020204" pitchFamily="66" charset="0"/>
              </a:rPr>
              <a:t> </a:t>
            </a:r>
          </a:p>
          <a:p>
            <a:pPr algn="ctr" eaLnBrk="1" hangingPunct="1">
              <a:spcBef>
                <a:spcPct val="0"/>
              </a:spcBef>
              <a:buFontTx/>
              <a:buNone/>
            </a:pPr>
            <a:r>
              <a:rPr lang="en-GB" altLang="en-US" sz="1600" b="1" dirty="0">
                <a:solidFill>
                  <a:srgbClr val="00B050"/>
                </a:solidFill>
                <a:latin typeface="Comic Sans MS" panose="030F0702030302020204" pitchFamily="66" charset="0"/>
              </a:rPr>
              <a:t>Working with numbers to 100. To include place value and number recognition. Also addition, subtraction, word problems, mental arithmetic, money (up to £1) and fractions.</a:t>
            </a:r>
          </a:p>
        </p:txBody>
      </p:sp>
      <p:sp>
        <p:nvSpPr>
          <p:cNvPr id="7" name="Text Box 12">
            <a:extLst>
              <a:ext uri="{FF2B5EF4-FFF2-40B4-BE49-F238E27FC236}">
                <a16:creationId xmlns:a16="http://schemas.microsoft.com/office/drawing/2014/main" id="{29843B36-303E-2A2F-03F0-7CD88F15EA76}"/>
              </a:ext>
            </a:extLst>
          </p:cNvPr>
          <p:cNvSpPr txBox="1">
            <a:spLocks noChangeArrowheads="1"/>
          </p:cNvSpPr>
          <p:nvPr/>
        </p:nvSpPr>
        <p:spPr bwMode="auto">
          <a:xfrm>
            <a:off x="1644254" y="3827463"/>
            <a:ext cx="1822465" cy="1770062"/>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800" b="1" i="1" u="sng" dirty="0">
                <a:solidFill>
                  <a:srgbClr val="00B050"/>
                </a:solidFill>
                <a:latin typeface="Comic Sans MS" panose="030F0702030302020204" pitchFamily="66" charset="0"/>
              </a:rPr>
              <a:t>Measures</a:t>
            </a:r>
          </a:p>
          <a:p>
            <a:pPr algn="ctr" eaLnBrk="1" hangingPunct="1">
              <a:spcBef>
                <a:spcPct val="50000"/>
              </a:spcBef>
              <a:buFontTx/>
              <a:buNone/>
            </a:pPr>
            <a:r>
              <a:rPr lang="en-GB" altLang="en-US" sz="1400" dirty="0">
                <a:solidFill>
                  <a:srgbClr val="00B050"/>
                </a:solidFill>
                <a:latin typeface="Comic Sans MS" panose="030F0702030302020204" pitchFamily="66" charset="0"/>
              </a:rPr>
              <a:t>Time, Length, Area, Weight, Capacity and Volume.  Both practical investigation and written recording.</a:t>
            </a:r>
          </a:p>
        </p:txBody>
      </p:sp>
      <p:sp>
        <p:nvSpPr>
          <p:cNvPr id="8" name="Text Box 18">
            <a:extLst>
              <a:ext uri="{FF2B5EF4-FFF2-40B4-BE49-F238E27FC236}">
                <a16:creationId xmlns:a16="http://schemas.microsoft.com/office/drawing/2014/main" id="{3A4876BB-DF96-63B1-83FA-BDAF3643ECEC}"/>
              </a:ext>
            </a:extLst>
          </p:cNvPr>
          <p:cNvSpPr txBox="1">
            <a:spLocks noChangeArrowheads="1"/>
          </p:cNvSpPr>
          <p:nvPr/>
        </p:nvSpPr>
        <p:spPr bwMode="auto">
          <a:xfrm>
            <a:off x="8486245" y="4519613"/>
            <a:ext cx="2298647" cy="1077912"/>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dirty="0">
                <a:solidFill>
                  <a:srgbClr val="00B050"/>
                </a:solidFill>
                <a:latin typeface="Comic Sans MS" panose="030F0702030302020204" pitchFamily="66" charset="0"/>
              </a:rPr>
              <a:t>Learning key facts and number bonds. Days of the week and months of the year.</a:t>
            </a:r>
          </a:p>
        </p:txBody>
      </p:sp>
      <p:sp>
        <p:nvSpPr>
          <p:cNvPr id="9" name="Text Box 24">
            <a:extLst>
              <a:ext uri="{FF2B5EF4-FFF2-40B4-BE49-F238E27FC236}">
                <a16:creationId xmlns:a16="http://schemas.microsoft.com/office/drawing/2014/main" id="{AC74388D-AB8D-6ED9-0567-C03B11E82A08}"/>
              </a:ext>
            </a:extLst>
          </p:cNvPr>
          <p:cNvSpPr txBox="1">
            <a:spLocks noChangeArrowheads="1"/>
          </p:cNvSpPr>
          <p:nvPr/>
        </p:nvSpPr>
        <p:spPr bwMode="auto">
          <a:xfrm>
            <a:off x="4841315" y="5151438"/>
            <a:ext cx="2429953" cy="1554162"/>
          </a:xfrm>
          <a:prstGeom prst="rect">
            <a:avLst/>
          </a:prstGeom>
          <a:noFill/>
          <a:ln w="571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800" b="1" i="1" u="sng" dirty="0">
                <a:solidFill>
                  <a:srgbClr val="00B050"/>
                </a:solidFill>
                <a:latin typeface="Comic Sans MS" panose="030F0702030302020204" pitchFamily="66" charset="0"/>
              </a:rPr>
              <a:t>Shape and Space</a:t>
            </a:r>
          </a:p>
          <a:p>
            <a:pPr algn="ctr" eaLnBrk="1" hangingPunct="1">
              <a:spcBef>
                <a:spcPct val="50000"/>
              </a:spcBef>
              <a:buFontTx/>
              <a:buNone/>
            </a:pPr>
            <a:r>
              <a:rPr lang="en-GB" altLang="en-US" sz="1400" dirty="0">
                <a:solidFill>
                  <a:srgbClr val="00B050"/>
                </a:solidFill>
                <a:latin typeface="Comic Sans MS" panose="030F0702030302020204" pitchFamily="66" charset="0"/>
              </a:rPr>
              <a:t>Properties of 2D and 3D shapes,  symmetry, position, movement and direction and using programmable devices.</a:t>
            </a:r>
          </a:p>
        </p:txBody>
      </p:sp>
      <p:sp>
        <p:nvSpPr>
          <p:cNvPr id="10" name="Oval 9">
            <a:extLst>
              <a:ext uri="{FF2B5EF4-FFF2-40B4-BE49-F238E27FC236}">
                <a16:creationId xmlns:a16="http://schemas.microsoft.com/office/drawing/2014/main" id="{E5F2F2CE-72BD-39FB-148B-F05A1A77018B}"/>
              </a:ext>
            </a:extLst>
          </p:cNvPr>
          <p:cNvSpPr/>
          <p:nvPr/>
        </p:nvSpPr>
        <p:spPr>
          <a:xfrm>
            <a:off x="3930082" y="2319790"/>
            <a:ext cx="4428984" cy="2164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atin typeface="Bradley Hand ITC" panose="03070402050302030203" pitchFamily="66" charset="0"/>
              </a:rPr>
              <a:t>Numeracy</a:t>
            </a:r>
          </a:p>
        </p:txBody>
      </p:sp>
      <p:cxnSp>
        <p:nvCxnSpPr>
          <p:cNvPr id="14" name="Straight Connector 13">
            <a:extLst>
              <a:ext uri="{FF2B5EF4-FFF2-40B4-BE49-F238E27FC236}">
                <a16:creationId xmlns:a16="http://schemas.microsoft.com/office/drawing/2014/main" id="{02F57ED1-5F85-4467-E0FA-206B137EA3EE}"/>
              </a:ext>
            </a:extLst>
          </p:cNvPr>
          <p:cNvCxnSpPr>
            <a:cxnSpLocks/>
          </p:cNvCxnSpPr>
          <p:nvPr/>
        </p:nvCxnSpPr>
        <p:spPr>
          <a:xfrm flipV="1">
            <a:off x="7959012" y="2319434"/>
            <a:ext cx="615821" cy="44443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4572FA-8E0C-C686-4F76-4E49F0FFC2CB}"/>
              </a:ext>
            </a:extLst>
          </p:cNvPr>
          <p:cNvCxnSpPr>
            <a:cxnSpLocks/>
          </p:cNvCxnSpPr>
          <p:nvPr/>
        </p:nvCxnSpPr>
        <p:spPr>
          <a:xfrm>
            <a:off x="8042988" y="4040155"/>
            <a:ext cx="443257" cy="44408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A4C3CA-D84D-9AC1-51BF-3E370AC3AB18}"/>
              </a:ext>
            </a:extLst>
          </p:cNvPr>
          <p:cNvCxnSpPr>
            <a:cxnSpLocks/>
            <a:endCxn id="5" idx="2"/>
          </p:cNvCxnSpPr>
          <p:nvPr/>
        </p:nvCxnSpPr>
        <p:spPr>
          <a:xfrm flipV="1">
            <a:off x="5904419" y="1192213"/>
            <a:ext cx="1" cy="109219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65A843-217E-119D-08CC-2C3934406E0B}"/>
              </a:ext>
            </a:extLst>
          </p:cNvPr>
          <p:cNvCxnSpPr>
            <a:cxnSpLocks/>
          </p:cNvCxnSpPr>
          <p:nvPr/>
        </p:nvCxnSpPr>
        <p:spPr>
          <a:xfrm flipV="1">
            <a:off x="5904419" y="4519613"/>
            <a:ext cx="0" cy="60959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54915F-A76A-EFDD-8DC3-7AFE85756E10}"/>
              </a:ext>
            </a:extLst>
          </p:cNvPr>
          <p:cNvCxnSpPr>
            <a:cxnSpLocks/>
          </p:cNvCxnSpPr>
          <p:nvPr/>
        </p:nvCxnSpPr>
        <p:spPr>
          <a:xfrm flipV="1">
            <a:off x="3494992" y="4133461"/>
            <a:ext cx="954729" cy="68437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852AE3-2254-259F-2DF0-7025FFA6D815}"/>
              </a:ext>
            </a:extLst>
          </p:cNvPr>
          <p:cNvCxnSpPr>
            <a:cxnSpLocks/>
          </p:cNvCxnSpPr>
          <p:nvPr/>
        </p:nvCxnSpPr>
        <p:spPr>
          <a:xfrm>
            <a:off x="3714315" y="2256291"/>
            <a:ext cx="518674" cy="54585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15041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297</TotalTime>
  <Words>1110</Words>
  <Application>Microsoft Office PowerPoint</Application>
  <PresentationFormat>Widescreen</PresentationFormat>
  <Paragraphs>152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Bradley Hand ITC</vt:lpstr>
      <vt:lpstr>Century Gothic</vt:lpstr>
      <vt:lpstr>Comic Sans MS</vt:lpstr>
      <vt:lpstr>Wingdings</vt:lpstr>
      <vt:lpstr>Wingdings 3</vt:lpstr>
      <vt:lpstr>Wisp</vt:lpstr>
      <vt:lpstr>PowerPoint Presentation</vt:lpstr>
      <vt:lpstr>Daily routine</vt:lpstr>
      <vt:lpstr>Areas of learning</vt:lpstr>
      <vt:lpstr>Activity Based Learning</vt:lpstr>
      <vt:lpstr>Literacy</vt:lpstr>
      <vt:lpstr>Literacy</vt:lpstr>
      <vt:lpstr>Phonics</vt:lpstr>
      <vt:lpstr>How to help your child with Literacy at home.</vt:lpstr>
      <vt:lpstr>PowerPoint Presentation</vt:lpstr>
      <vt:lpstr>Numeracy</vt:lpstr>
      <vt:lpstr>World Around Us</vt:lpstr>
      <vt:lpstr>Religion</vt:lpstr>
      <vt:lpstr>Homework</vt:lpstr>
      <vt:lpstr>Other areas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Wilkinson</dc:creator>
  <cp:lastModifiedBy>O Wilkinson</cp:lastModifiedBy>
  <cp:revision>1</cp:revision>
  <dcterms:created xsi:type="dcterms:W3CDTF">2023-10-03T09:57:24Z</dcterms:created>
  <dcterms:modified xsi:type="dcterms:W3CDTF">2023-10-03T14:54:49Z</dcterms:modified>
</cp:coreProperties>
</file>